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74" r:id="rId3"/>
    <p:sldId id="270" r:id="rId4"/>
    <p:sldId id="271" r:id="rId5"/>
    <p:sldId id="272" r:id="rId6"/>
    <p:sldId id="257" r:id="rId7"/>
    <p:sldId id="273" r:id="rId8"/>
    <p:sldId id="275" r:id="rId9"/>
    <p:sldId id="258" r:id="rId10"/>
    <p:sldId id="259" r:id="rId11"/>
    <p:sldId id="269" r:id="rId12"/>
    <p:sldId id="260" r:id="rId13"/>
    <p:sldId id="276" r:id="rId14"/>
    <p:sldId id="262" r:id="rId15"/>
    <p:sldId id="263" r:id="rId16"/>
    <p:sldId id="264" r:id="rId17"/>
    <p:sldId id="265" r:id="rId18"/>
    <p:sldId id="266" r:id="rId19"/>
    <p:sldId id="267" r:id="rId20"/>
    <p:sldId id="268"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E9F906-D993-4B26-94ED-90E4FFE555AC}" v="158" dt="2025-07-01T08:09:25.2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97" d="100"/>
          <a:sy n="97" d="100"/>
        </p:scale>
        <p:origin x="2004" y="30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D0EB72-94B0-4B0A-AD94-3C593EF5D3F9}"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F9882675-EC3D-4919-90B0-D0331CE1CA84}">
      <dgm:prSet custT="1"/>
      <dgm:spPr/>
      <dgm:t>
        <a:bodyPr/>
        <a:lstStyle/>
        <a:p>
          <a:r>
            <a:rPr lang="en-US" sz="3200" dirty="0"/>
            <a:t>Noncommunicable diseases cause 50% - 70% of global deaths.</a:t>
          </a:r>
          <a:endParaRPr lang="en-US" sz="2000" dirty="0"/>
        </a:p>
      </dgm:t>
    </dgm:pt>
    <dgm:pt modelId="{1F66F160-1B2F-4F90-816C-82EF330FC2A3}" type="parTrans" cxnId="{7F83935D-1A53-4EC6-9CAD-50C4D7FA0F53}">
      <dgm:prSet/>
      <dgm:spPr/>
      <dgm:t>
        <a:bodyPr/>
        <a:lstStyle/>
        <a:p>
          <a:endParaRPr lang="en-US"/>
        </a:p>
      </dgm:t>
    </dgm:pt>
    <dgm:pt modelId="{C808D6B6-44B0-4536-B685-F8B2126FC05A}" type="sibTrans" cxnId="{7F83935D-1A53-4EC6-9CAD-50C4D7FA0F53}">
      <dgm:prSet/>
      <dgm:spPr/>
      <dgm:t>
        <a:bodyPr/>
        <a:lstStyle/>
        <a:p>
          <a:endParaRPr lang="en-US"/>
        </a:p>
      </dgm:t>
    </dgm:pt>
    <dgm:pt modelId="{4D955286-17C3-4BDA-B071-56CAF1A29C29}">
      <dgm:prSet/>
      <dgm:spPr/>
      <dgm:t>
        <a:bodyPr/>
        <a:lstStyle/>
        <a:p>
          <a:r>
            <a:rPr lang="en-US"/>
            <a:t>Chronic, preventable, and rising fastest in low-to-middle income regions.</a:t>
          </a:r>
        </a:p>
      </dgm:t>
    </dgm:pt>
    <dgm:pt modelId="{A530BF7B-6555-4E14-9512-6EFE770D9AE5}" type="parTrans" cxnId="{57C9B25D-65F0-4846-B993-D5899102AD94}">
      <dgm:prSet/>
      <dgm:spPr/>
      <dgm:t>
        <a:bodyPr/>
        <a:lstStyle/>
        <a:p>
          <a:endParaRPr lang="en-US"/>
        </a:p>
      </dgm:t>
    </dgm:pt>
    <dgm:pt modelId="{BB8BCA18-96E6-41B9-9016-852B295D32F7}" type="sibTrans" cxnId="{57C9B25D-65F0-4846-B993-D5899102AD94}">
      <dgm:prSet/>
      <dgm:spPr/>
      <dgm:t>
        <a:bodyPr/>
        <a:lstStyle/>
        <a:p>
          <a:endParaRPr lang="en-US"/>
        </a:p>
      </dgm:t>
    </dgm:pt>
    <dgm:pt modelId="{81265903-4AE6-4387-8583-E4E74EDFB683}">
      <dgm:prSet/>
      <dgm:spPr/>
      <dgm:t>
        <a:bodyPr/>
        <a:lstStyle/>
        <a:p>
          <a:r>
            <a:rPr lang="en-US"/>
            <a:t>Economic burden expected to exceed USD 47 trillion by 2030</a:t>
          </a:r>
        </a:p>
      </dgm:t>
    </dgm:pt>
    <dgm:pt modelId="{5B8D4A1E-4041-490F-9376-1852A40100BD}" type="parTrans" cxnId="{5FC6B6BA-67B9-4117-99C2-E333FB8EB849}">
      <dgm:prSet/>
      <dgm:spPr/>
      <dgm:t>
        <a:bodyPr/>
        <a:lstStyle/>
        <a:p>
          <a:endParaRPr lang="en-US"/>
        </a:p>
      </dgm:t>
    </dgm:pt>
    <dgm:pt modelId="{20F94D1F-C5C2-4D5F-AD06-B49F0F44FA9C}" type="sibTrans" cxnId="{5FC6B6BA-67B9-4117-99C2-E333FB8EB849}">
      <dgm:prSet/>
      <dgm:spPr/>
      <dgm:t>
        <a:bodyPr/>
        <a:lstStyle/>
        <a:p>
          <a:endParaRPr lang="en-US"/>
        </a:p>
      </dgm:t>
    </dgm:pt>
    <dgm:pt modelId="{0B065D93-B043-487E-85AF-1E727A8095DC}" type="pres">
      <dgm:prSet presAssocID="{ADD0EB72-94B0-4B0A-AD94-3C593EF5D3F9}" presName="linear" presStyleCnt="0">
        <dgm:presLayoutVars>
          <dgm:animLvl val="lvl"/>
          <dgm:resizeHandles val="exact"/>
        </dgm:presLayoutVars>
      </dgm:prSet>
      <dgm:spPr/>
    </dgm:pt>
    <dgm:pt modelId="{FF58159C-34E4-4E4F-B3CF-8B856F0DD297}" type="pres">
      <dgm:prSet presAssocID="{F9882675-EC3D-4919-90B0-D0331CE1CA84}" presName="parentText" presStyleLbl="node1" presStyleIdx="0" presStyleCnt="3">
        <dgm:presLayoutVars>
          <dgm:chMax val="0"/>
          <dgm:bulletEnabled val="1"/>
        </dgm:presLayoutVars>
      </dgm:prSet>
      <dgm:spPr/>
    </dgm:pt>
    <dgm:pt modelId="{011C76E2-1303-4052-8E3E-CF3D024FE210}" type="pres">
      <dgm:prSet presAssocID="{C808D6B6-44B0-4536-B685-F8B2126FC05A}" presName="spacer" presStyleCnt="0"/>
      <dgm:spPr/>
    </dgm:pt>
    <dgm:pt modelId="{2923B259-EE7F-4B7B-A3D0-ED14F7A48615}" type="pres">
      <dgm:prSet presAssocID="{4D955286-17C3-4BDA-B071-56CAF1A29C29}" presName="parentText" presStyleLbl="node1" presStyleIdx="1" presStyleCnt="3">
        <dgm:presLayoutVars>
          <dgm:chMax val="0"/>
          <dgm:bulletEnabled val="1"/>
        </dgm:presLayoutVars>
      </dgm:prSet>
      <dgm:spPr/>
    </dgm:pt>
    <dgm:pt modelId="{8698A969-6A62-4F31-BFB0-0DF0BAB3F268}" type="pres">
      <dgm:prSet presAssocID="{BB8BCA18-96E6-41B9-9016-852B295D32F7}" presName="spacer" presStyleCnt="0"/>
      <dgm:spPr/>
    </dgm:pt>
    <dgm:pt modelId="{6C070315-973C-4EF8-B9B2-2A738564E826}" type="pres">
      <dgm:prSet presAssocID="{81265903-4AE6-4387-8583-E4E74EDFB683}" presName="parentText" presStyleLbl="node1" presStyleIdx="2" presStyleCnt="3">
        <dgm:presLayoutVars>
          <dgm:chMax val="0"/>
          <dgm:bulletEnabled val="1"/>
        </dgm:presLayoutVars>
      </dgm:prSet>
      <dgm:spPr/>
    </dgm:pt>
  </dgm:ptLst>
  <dgm:cxnLst>
    <dgm:cxn modelId="{F3808B25-BAA6-4A8F-B395-7FFE6EA803EC}" type="presOf" srcId="{ADD0EB72-94B0-4B0A-AD94-3C593EF5D3F9}" destId="{0B065D93-B043-487E-85AF-1E727A8095DC}" srcOrd="0" destOrd="0" presId="urn:microsoft.com/office/officeart/2005/8/layout/vList2"/>
    <dgm:cxn modelId="{7F83935D-1A53-4EC6-9CAD-50C4D7FA0F53}" srcId="{ADD0EB72-94B0-4B0A-AD94-3C593EF5D3F9}" destId="{F9882675-EC3D-4919-90B0-D0331CE1CA84}" srcOrd="0" destOrd="0" parTransId="{1F66F160-1B2F-4F90-816C-82EF330FC2A3}" sibTransId="{C808D6B6-44B0-4536-B685-F8B2126FC05A}"/>
    <dgm:cxn modelId="{57C9B25D-65F0-4846-B993-D5899102AD94}" srcId="{ADD0EB72-94B0-4B0A-AD94-3C593EF5D3F9}" destId="{4D955286-17C3-4BDA-B071-56CAF1A29C29}" srcOrd="1" destOrd="0" parTransId="{A530BF7B-6555-4E14-9512-6EFE770D9AE5}" sibTransId="{BB8BCA18-96E6-41B9-9016-852B295D32F7}"/>
    <dgm:cxn modelId="{A6A76D4A-ED33-464B-972D-B971CB3D78E2}" type="presOf" srcId="{81265903-4AE6-4387-8583-E4E74EDFB683}" destId="{6C070315-973C-4EF8-B9B2-2A738564E826}" srcOrd="0" destOrd="0" presId="urn:microsoft.com/office/officeart/2005/8/layout/vList2"/>
    <dgm:cxn modelId="{5FC6B6BA-67B9-4117-99C2-E333FB8EB849}" srcId="{ADD0EB72-94B0-4B0A-AD94-3C593EF5D3F9}" destId="{81265903-4AE6-4387-8583-E4E74EDFB683}" srcOrd="2" destOrd="0" parTransId="{5B8D4A1E-4041-490F-9376-1852A40100BD}" sibTransId="{20F94D1F-C5C2-4D5F-AD06-B49F0F44FA9C}"/>
    <dgm:cxn modelId="{72C1DBCA-7468-4F20-B7EE-B072EEEBE457}" type="presOf" srcId="{4D955286-17C3-4BDA-B071-56CAF1A29C29}" destId="{2923B259-EE7F-4B7B-A3D0-ED14F7A48615}" srcOrd="0" destOrd="0" presId="urn:microsoft.com/office/officeart/2005/8/layout/vList2"/>
    <dgm:cxn modelId="{C03872D2-A741-4F6C-816F-274FBD38FE5A}" type="presOf" srcId="{F9882675-EC3D-4919-90B0-D0331CE1CA84}" destId="{FF58159C-34E4-4E4F-B3CF-8B856F0DD297}" srcOrd="0" destOrd="0" presId="urn:microsoft.com/office/officeart/2005/8/layout/vList2"/>
    <dgm:cxn modelId="{86D72EEA-5299-4A52-9BF4-040D63389827}" type="presParOf" srcId="{0B065D93-B043-487E-85AF-1E727A8095DC}" destId="{FF58159C-34E4-4E4F-B3CF-8B856F0DD297}" srcOrd="0" destOrd="0" presId="urn:microsoft.com/office/officeart/2005/8/layout/vList2"/>
    <dgm:cxn modelId="{B6AB252A-AFB9-4C44-897F-D47A2F70A2F9}" type="presParOf" srcId="{0B065D93-B043-487E-85AF-1E727A8095DC}" destId="{011C76E2-1303-4052-8E3E-CF3D024FE210}" srcOrd="1" destOrd="0" presId="urn:microsoft.com/office/officeart/2005/8/layout/vList2"/>
    <dgm:cxn modelId="{992D1A9F-1C40-4446-A4E5-B5865B683EAF}" type="presParOf" srcId="{0B065D93-B043-487E-85AF-1E727A8095DC}" destId="{2923B259-EE7F-4B7B-A3D0-ED14F7A48615}" srcOrd="2" destOrd="0" presId="urn:microsoft.com/office/officeart/2005/8/layout/vList2"/>
    <dgm:cxn modelId="{000C97B1-032B-4371-BB36-14B3EBA2CCA6}" type="presParOf" srcId="{0B065D93-B043-487E-85AF-1E727A8095DC}" destId="{8698A969-6A62-4F31-BFB0-0DF0BAB3F268}" srcOrd="3" destOrd="0" presId="urn:microsoft.com/office/officeart/2005/8/layout/vList2"/>
    <dgm:cxn modelId="{C18969DA-3226-4986-BBB0-F77DC39A01A4}" type="presParOf" srcId="{0B065D93-B043-487E-85AF-1E727A8095DC}" destId="{6C070315-973C-4EF8-B9B2-2A738564E826}"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C548D39-64B7-4763-B549-2F25F9AA7F67}" type="doc">
      <dgm:prSet loTypeId="urn:microsoft.com/office/officeart/2008/layout/LinedList" loCatId="list" qsTypeId="urn:microsoft.com/office/officeart/2005/8/quickstyle/simple1" qsCatId="simple" csTypeId="urn:microsoft.com/office/officeart/2005/8/colors/accent4_2" csCatId="accent4"/>
      <dgm:spPr/>
      <dgm:t>
        <a:bodyPr/>
        <a:lstStyle/>
        <a:p>
          <a:endParaRPr lang="en-US"/>
        </a:p>
      </dgm:t>
    </dgm:pt>
    <dgm:pt modelId="{94D1F8DA-C60E-4AFA-9F85-8439929E850B}">
      <dgm:prSet/>
      <dgm:spPr/>
      <dgm:t>
        <a:bodyPr/>
        <a:lstStyle/>
        <a:p>
          <a:r>
            <a:rPr lang="en-US"/>
            <a:t>Rapid urbanization, lifestyle shifts, high-income populations</a:t>
          </a:r>
        </a:p>
      </dgm:t>
    </dgm:pt>
    <dgm:pt modelId="{6B785656-4880-496C-815B-9C288CD34AFB}" type="parTrans" cxnId="{00A79934-56C3-4447-AB92-231D9842531C}">
      <dgm:prSet/>
      <dgm:spPr/>
      <dgm:t>
        <a:bodyPr/>
        <a:lstStyle/>
        <a:p>
          <a:endParaRPr lang="en-US"/>
        </a:p>
      </dgm:t>
    </dgm:pt>
    <dgm:pt modelId="{AE3FFA49-120F-4EC2-9B75-F9D8DC89191E}" type="sibTrans" cxnId="{00A79934-56C3-4447-AB92-231D9842531C}">
      <dgm:prSet/>
      <dgm:spPr/>
      <dgm:t>
        <a:bodyPr/>
        <a:lstStyle/>
        <a:p>
          <a:endParaRPr lang="en-US"/>
        </a:p>
      </dgm:t>
    </dgm:pt>
    <dgm:pt modelId="{BC034D8F-8771-42C6-A7FB-64E13A9C4B0C}">
      <dgm:prSet/>
      <dgm:spPr/>
      <dgm:t>
        <a:bodyPr/>
        <a:lstStyle/>
        <a:p>
          <a:r>
            <a:rPr lang="en-US"/>
            <a:t>Some of the world’s highest obesity and diabetes rates</a:t>
          </a:r>
        </a:p>
      </dgm:t>
    </dgm:pt>
    <dgm:pt modelId="{D6D507D9-6E8D-4D30-A2B2-1090E750D15C}" type="parTrans" cxnId="{66685A37-4D41-47A3-A93A-1B1987BB6B04}">
      <dgm:prSet/>
      <dgm:spPr/>
      <dgm:t>
        <a:bodyPr/>
        <a:lstStyle/>
        <a:p>
          <a:endParaRPr lang="en-US"/>
        </a:p>
      </dgm:t>
    </dgm:pt>
    <dgm:pt modelId="{CED9D5A6-7485-42AD-9CDC-D3D24CAD0A69}" type="sibTrans" cxnId="{66685A37-4D41-47A3-A93A-1B1987BB6B04}">
      <dgm:prSet/>
      <dgm:spPr/>
      <dgm:t>
        <a:bodyPr/>
        <a:lstStyle/>
        <a:p>
          <a:endParaRPr lang="en-US"/>
        </a:p>
      </dgm:t>
    </dgm:pt>
    <dgm:pt modelId="{1D306D96-09AB-4D5D-B1C9-7E5B54F59990}">
      <dgm:prSet/>
      <dgm:spPr/>
      <dgm:t>
        <a:bodyPr/>
        <a:lstStyle/>
        <a:p>
          <a:r>
            <a:rPr lang="en-US"/>
            <a:t>Youth-dominant demographics at risk of early chronic disease</a:t>
          </a:r>
        </a:p>
      </dgm:t>
    </dgm:pt>
    <dgm:pt modelId="{5700557C-C7A8-45E5-BA75-E863290D0BE0}" type="parTrans" cxnId="{15AA571C-3805-403F-BBC4-6AF4ED8EA18A}">
      <dgm:prSet/>
      <dgm:spPr/>
      <dgm:t>
        <a:bodyPr/>
        <a:lstStyle/>
        <a:p>
          <a:endParaRPr lang="en-US"/>
        </a:p>
      </dgm:t>
    </dgm:pt>
    <dgm:pt modelId="{7093478D-B959-4CF4-8756-610E143F8C44}" type="sibTrans" cxnId="{15AA571C-3805-403F-BBC4-6AF4ED8EA18A}">
      <dgm:prSet/>
      <dgm:spPr/>
      <dgm:t>
        <a:bodyPr/>
        <a:lstStyle/>
        <a:p>
          <a:endParaRPr lang="en-US"/>
        </a:p>
      </dgm:t>
    </dgm:pt>
    <dgm:pt modelId="{4553EB86-3164-46E5-9A37-58E62E6DB6A3}">
      <dgm:prSet/>
      <dgm:spPr/>
      <dgm:t>
        <a:bodyPr/>
        <a:lstStyle/>
        <a:p>
          <a:r>
            <a:rPr lang="en-US"/>
            <a:t>Governments spending more but not achieving prevention</a:t>
          </a:r>
        </a:p>
      </dgm:t>
    </dgm:pt>
    <dgm:pt modelId="{65B2B8DF-F633-4716-85C5-1FE987E97753}" type="parTrans" cxnId="{12F82034-C223-44D9-B069-BC922FC82B4F}">
      <dgm:prSet/>
      <dgm:spPr/>
      <dgm:t>
        <a:bodyPr/>
        <a:lstStyle/>
        <a:p>
          <a:endParaRPr lang="en-US"/>
        </a:p>
      </dgm:t>
    </dgm:pt>
    <dgm:pt modelId="{E0EA2BC3-3D7B-4F7C-88D7-E111D103E261}" type="sibTrans" cxnId="{12F82034-C223-44D9-B069-BC922FC82B4F}">
      <dgm:prSet/>
      <dgm:spPr/>
      <dgm:t>
        <a:bodyPr/>
        <a:lstStyle/>
        <a:p>
          <a:endParaRPr lang="en-US"/>
        </a:p>
      </dgm:t>
    </dgm:pt>
    <dgm:pt modelId="{11C470FD-5585-478C-9A25-AA83BBBF351E}" type="pres">
      <dgm:prSet presAssocID="{6C548D39-64B7-4763-B549-2F25F9AA7F67}" presName="vert0" presStyleCnt="0">
        <dgm:presLayoutVars>
          <dgm:dir/>
          <dgm:animOne val="branch"/>
          <dgm:animLvl val="lvl"/>
        </dgm:presLayoutVars>
      </dgm:prSet>
      <dgm:spPr/>
    </dgm:pt>
    <dgm:pt modelId="{5A9DE04C-7E51-4677-B27B-9FAE00BBD76C}" type="pres">
      <dgm:prSet presAssocID="{94D1F8DA-C60E-4AFA-9F85-8439929E850B}" presName="thickLine" presStyleLbl="alignNode1" presStyleIdx="0" presStyleCnt="4"/>
      <dgm:spPr/>
    </dgm:pt>
    <dgm:pt modelId="{2B185F43-3A35-4F98-A1AA-F73CD9ACC153}" type="pres">
      <dgm:prSet presAssocID="{94D1F8DA-C60E-4AFA-9F85-8439929E850B}" presName="horz1" presStyleCnt="0"/>
      <dgm:spPr/>
    </dgm:pt>
    <dgm:pt modelId="{D94AD871-4C42-4692-95BC-5D3AE99839D0}" type="pres">
      <dgm:prSet presAssocID="{94D1F8DA-C60E-4AFA-9F85-8439929E850B}" presName="tx1" presStyleLbl="revTx" presStyleIdx="0" presStyleCnt="4"/>
      <dgm:spPr/>
    </dgm:pt>
    <dgm:pt modelId="{86AEE24A-79C4-4E90-A4B9-4FA6069B8C8F}" type="pres">
      <dgm:prSet presAssocID="{94D1F8DA-C60E-4AFA-9F85-8439929E850B}" presName="vert1" presStyleCnt="0"/>
      <dgm:spPr/>
    </dgm:pt>
    <dgm:pt modelId="{511DCE88-EE6D-4398-99F5-1D55FE330635}" type="pres">
      <dgm:prSet presAssocID="{BC034D8F-8771-42C6-A7FB-64E13A9C4B0C}" presName="thickLine" presStyleLbl="alignNode1" presStyleIdx="1" presStyleCnt="4"/>
      <dgm:spPr/>
    </dgm:pt>
    <dgm:pt modelId="{701CD573-6CDE-4F29-A357-FA9295B27B95}" type="pres">
      <dgm:prSet presAssocID="{BC034D8F-8771-42C6-A7FB-64E13A9C4B0C}" presName="horz1" presStyleCnt="0"/>
      <dgm:spPr/>
    </dgm:pt>
    <dgm:pt modelId="{8FE88251-CF36-40E5-AA69-7BDE10904D96}" type="pres">
      <dgm:prSet presAssocID="{BC034D8F-8771-42C6-A7FB-64E13A9C4B0C}" presName="tx1" presStyleLbl="revTx" presStyleIdx="1" presStyleCnt="4"/>
      <dgm:spPr/>
    </dgm:pt>
    <dgm:pt modelId="{BD3C3F18-07E2-49B9-A3C5-3A0DEE0C92E4}" type="pres">
      <dgm:prSet presAssocID="{BC034D8F-8771-42C6-A7FB-64E13A9C4B0C}" presName="vert1" presStyleCnt="0"/>
      <dgm:spPr/>
    </dgm:pt>
    <dgm:pt modelId="{4889CC5B-5F46-4592-8296-D58052E89F46}" type="pres">
      <dgm:prSet presAssocID="{1D306D96-09AB-4D5D-B1C9-7E5B54F59990}" presName="thickLine" presStyleLbl="alignNode1" presStyleIdx="2" presStyleCnt="4"/>
      <dgm:spPr/>
    </dgm:pt>
    <dgm:pt modelId="{F2978EF7-432D-47BC-BC9F-8EA1F0EFE3F9}" type="pres">
      <dgm:prSet presAssocID="{1D306D96-09AB-4D5D-B1C9-7E5B54F59990}" presName="horz1" presStyleCnt="0"/>
      <dgm:spPr/>
    </dgm:pt>
    <dgm:pt modelId="{A81AD0D4-31DA-48AA-A24B-C07F30FB98AA}" type="pres">
      <dgm:prSet presAssocID="{1D306D96-09AB-4D5D-B1C9-7E5B54F59990}" presName="tx1" presStyleLbl="revTx" presStyleIdx="2" presStyleCnt="4"/>
      <dgm:spPr/>
    </dgm:pt>
    <dgm:pt modelId="{89AD710B-0CEE-4675-BBEB-A75EFCFCCC10}" type="pres">
      <dgm:prSet presAssocID="{1D306D96-09AB-4D5D-B1C9-7E5B54F59990}" presName="vert1" presStyleCnt="0"/>
      <dgm:spPr/>
    </dgm:pt>
    <dgm:pt modelId="{7A8BB340-86B9-4CBA-9D9E-B7D765A1D035}" type="pres">
      <dgm:prSet presAssocID="{4553EB86-3164-46E5-9A37-58E62E6DB6A3}" presName="thickLine" presStyleLbl="alignNode1" presStyleIdx="3" presStyleCnt="4"/>
      <dgm:spPr/>
    </dgm:pt>
    <dgm:pt modelId="{0A7D72CA-9B39-41FF-8F89-E56E1C6F4AE7}" type="pres">
      <dgm:prSet presAssocID="{4553EB86-3164-46E5-9A37-58E62E6DB6A3}" presName="horz1" presStyleCnt="0"/>
      <dgm:spPr/>
    </dgm:pt>
    <dgm:pt modelId="{C2390806-81B7-4BD1-9909-EBEBAF3547AD}" type="pres">
      <dgm:prSet presAssocID="{4553EB86-3164-46E5-9A37-58E62E6DB6A3}" presName="tx1" presStyleLbl="revTx" presStyleIdx="3" presStyleCnt="4"/>
      <dgm:spPr/>
    </dgm:pt>
    <dgm:pt modelId="{45B83853-E34E-46E0-9261-BE2F62F78A8A}" type="pres">
      <dgm:prSet presAssocID="{4553EB86-3164-46E5-9A37-58E62E6DB6A3}" presName="vert1" presStyleCnt="0"/>
      <dgm:spPr/>
    </dgm:pt>
  </dgm:ptLst>
  <dgm:cxnLst>
    <dgm:cxn modelId="{15AA571C-3805-403F-BBC4-6AF4ED8EA18A}" srcId="{6C548D39-64B7-4763-B549-2F25F9AA7F67}" destId="{1D306D96-09AB-4D5D-B1C9-7E5B54F59990}" srcOrd="2" destOrd="0" parTransId="{5700557C-C7A8-45E5-BA75-E863290D0BE0}" sibTransId="{7093478D-B959-4CF4-8756-610E143F8C44}"/>
    <dgm:cxn modelId="{12F82034-C223-44D9-B069-BC922FC82B4F}" srcId="{6C548D39-64B7-4763-B549-2F25F9AA7F67}" destId="{4553EB86-3164-46E5-9A37-58E62E6DB6A3}" srcOrd="3" destOrd="0" parTransId="{65B2B8DF-F633-4716-85C5-1FE987E97753}" sibTransId="{E0EA2BC3-3D7B-4F7C-88D7-E111D103E261}"/>
    <dgm:cxn modelId="{00A79934-56C3-4447-AB92-231D9842531C}" srcId="{6C548D39-64B7-4763-B549-2F25F9AA7F67}" destId="{94D1F8DA-C60E-4AFA-9F85-8439929E850B}" srcOrd="0" destOrd="0" parTransId="{6B785656-4880-496C-815B-9C288CD34AFB}" sibTransId="{AE3FFA49-120F-4EC2-9B75-F9D8DC89191E}"/>
    <dgm:cxn modelId="{66685A37-4D41-47A3-A93A-1B1987BB6B04}" srcId="{6C548D39-64B7-4763-B549-2F25F9AA7F67}" destId="{BC034D8F-8771-42C6-A7FB-64E13A9C4B0C}" srcOrd="1" destOrd="0" parTransId="{D6D507D9-6E8D-4D30-A2B2-1090E750D15C}" sibTransId="{CED9D5A6-7485-42AD-9CDC-D3D24CAD0A69}"/>
    <dgm:cxn modelId="{01026B3D-FC94-4B6C-897B-79B98077DF39}" type="presOf" srcId="{6C548D39-64B7-4763-B549-2F25F9AA7F67}" destId="{11C470FD-5585-478C-9A25-AA83BBBF351E}" srcOrd="0" destOrd="0" presId="urn:microsoft.com/office/officeart/2008/layout/LinedList"/>
    <dgm:cxn modelId="{329FBD72-DFCF-4015-9AD9-51BD5F844661}" type="presOf" srcId="{94D1F8DA-C60E-4AFA-9F85-8439929E850B}" destId="{D94AD871-4C42-4692-95BC-5D3AE99839D0}" srcOrd="0" destOrd="0" presId="urn:microsoft.com/office/officeart/2008/layout/LinedList"/>
    <dgm:cxn modelId="{41B2F87C-5C58-4533-8DB3-35F236CD9931}" type="presOf" srcId="{1D306D96-09AB-4D5D-B1C9-7E5B54F59990}" destId="{A81AD0D4-31DA-48AA-A24B-C07F30FB98AA}" srcOrd="0" destOrd="0" presId="urn:microsoft.com/office/officeart/2008/layout/LinedList"/>
    <dgm:cxn modelId="{968CD780-52E5-4D90-9DCC-B5A66C99EBC8}" type="presOf" srcId="{4553EB86-3164-46E5-9A37-58E62E6DB6A3}" destId="{C2390806-81B7-4BD1-9909-EBEBAF3547AD}" srcOrd="0" destOrd="0" presId="urn:microsoft.com/office/officeart/2008/layout/LinedList"/>
    <dgm:cxn modelId="{91CB4DB5-2D6B-4C9E-B616-F5C5345A471F}" type="presOf" srcId="{BC034D8F-8771-42C6-A7FB-64E13A9C4B0C}" destId="{8FE88251-CF36-40E5-AA69-7BDE10904D96}" srcOrd="0" destOrd="0" presId="urn:microsoft.com/office/officeart/2008/layout/LinedList"/>
    <dgm:cxn modelId="{CFC98278-F00D-4CFC-9C01-3FB9ED798EEB}" type="presParOf" srcId="{11C470FD-5585-478C-9A25-AA83BBBF351E}" destId="{5A9DE04C-7E51-4677-B27B-9FAE00BBD76C}" srcOrd="0" destOrd="0" presId="urn:microsoft.com/office/officeart/2008/layout/LinedList"/>
    <dgm:cxn modelId="{2D56F154-758F-43B6-87F9-375D6305D565}" type="presParOf" srcId="{11C470FD-5585-478C-9A25-AA83BBBF351E}" destId="{2B185F43-3A35-4F98-A1AA-F73CD9ACC153}" srcOrd="1" destOrd="0" presId="urn:microsoft.com/office/officeart/2008/layout/LinedList"/>
    <dgm:cxn modelId="{465FB2B8-79B5-492D-AF6D-9F5D2F9807D2}" type="presParOf" srcId="{2B185F43-3A35-4F98-A1AA-F73CD9ACC153}" destId="{D94AD871-4C42-4692-95BC-5D3AE99839D0}" srcOrd="0" destOrd="0" presId="urn:microsoft.com/office/officeart/2008/layout/LinedList"/>
    <dgm:cxn modelId="{CC6E7BCC-E82F-40D4-95F5-A9D893074B23}" type="presParOf" srcId="{2B185F43-3A35-4F98-A1AA-F73CD9ACC153}" destId="{86AEE24A-79C4-4E90-A4B9-4FA6069B8C8F}" srcOrd="1" destOrd="0" presId="urn:microsoft.com/office/officeart/2008/layout/LinedList"/>
    <dgm:cxn modelId="{EF29612C-386C-4FF2-B6DA-9760C2D16761}" type="presParOf" srcId="{11C470FD-5585-478C-9A25-AA83BBBF351E}" destId="{511DCE88-EE6D-4398-99F5-1D55FE330635}" srcOrd="2" destOrd="0" presId="urn:microsoft.com/office/officeart/2008/layout/LinedList"/>
    <dgm:cxn modelId="{297C9C32-CA46-4F28-A2BB-71BC4DE1EDA4}" type="presParOf" srcId="{11C470FD-5585-478C-9A25-AA83BBBF351E}" destId="{701CD573-6CDE-4F29-A357-FA9295B27B95}" srcOrd="3" destOrd="0" presId="urn:microsoft.com/office/officeart/2008/layout/LinedList"/>
    <dgm:cxn modelId="{D1373C7E-5274-44E8-B158-F92AE9D842CD}" type="presParOf" srcId="{701CD573-6CDE-4F29-A357-FA9295B27B95}" destId="{8FE88251-CF36-40E5-AA69-7BDE10904D96}" srcOrd="0" destOrd="0" presId="urn:microsoft.com/office/officeart/2008/layout/LinedList"/>
    <dgm:cxn modelId="{B9211A52-A62B-4F2B-A36F-EDC888BCABEC}" type="presParOf" srcId="{701CD573-6CDE-4F29-A357-FA9295B27B95}" destId="{BD3C3F18-07E2-49B9-A3C5-3A0DEE0C92E4}" srcOrd="1" destOrd="0" presId="urn:microsoft.com/office/officeart/2008/layout/LinedList"/>
    <dgm:cxn modelId="{4BC0A023-3EC3-4CAE-83A9-F4F6D0CC9C01}" type="presParOf" srcId="{11C470FD-5585-478C-9A25-AA83BBBF351E}" destId="{4889CC5B-5F46-4592-8296-D58052E89F46}" srcOrd="4" destOrd="0" presId="urn:microsoft.com/office/officeart/2008/layout/LinedList"/>
    <dgm:cxn modelId="{0C2CE959-766D-4B79-A630-7EE829F1FBCA}" type="presParOf" srcId="{11C470FD-5585-478C-9A25-AA83BBBF351E}" destId="{F2978EF7-432D-47BC-BC9F-8EA1F0EFE3F9}" srcOrd="5" destOrd="0" presId="urn:microsoft.com/office/officeart/2008/layout/LinedList"/>
    <dgm:cxn modelId="{C5FBE770-4907-493E-A72F-A76D03CD8A03}" type="presParOf" srcId="{F2978EF7-432D-47BC-BC9F-8EA1F0EFE3F9}" destId="{A81AD0D4-31DA-48AA-A24B-C07F30FB98AA}" srcOrd="0" destOrd="0" presId="urn:microsoft.com/office/officeart/2008/layout/LinedList"/>
    <dgm:cxn modelId="{207C33CB-B87A-4B4B-80B8-2F84C603E705}" type="presParOf" srcId="{F2978EF7-432D-47BC-BC9F-8EA1F0EFE3F9}" destId="{89AD710B-0CEE-4675-BBEB-A75EFCFCCC10}" srcOrd="1" destOrd="0" presId="urn:microsoft.com/office/officeart/2008/layout/LinedList"/>
    <dgm:cxn modelId="{A93711F1-18F0-471C-84DC-A17014F9FB78}" type="presParOf" srcId="{11C470FD-5585-478C-9A25-AA83BBBF351E}" destId="{7A8BB340-86B9-4CBA-9D9E-B7D765A1D035}" srcOrd="6" destOrd="0" presId="urn:microsoft.com/office/officeart/2008/layout/LinedList"/>
    <dgm:cxn modelId="{44258772-9FE7-4E89-9C6C-F8EABE8A48A3}" type="presParOf" srcId="{11C470FD-5585-478C-9A25-AA83BBBF351E}" destId="{0A7D72CA-9B39-41FF-8F89-E56E1C6F4AE7}" srcOrd="7" destOrd="0" presId="urn:microsoft.com/office/officeart/2008/layout/LinedList"/>
    <dgm:cxn modelId="{98C96885-8B9C-4A6F-B851-53D36895D995}" type="presParOf" srcId="{0A7D72CA-9B39-41FF-8F89-E56E1C6F4AE7}" destId="{C2390806-81B7-4BD1-9909-EBEBAF3547AD}" srcOrd="0" destOrd="0" presId="urn:microsoft.com/office/officeart/2008/layout/LinedList"/>
    <dgm:cxn modelId="{86014AE9-545A-4505-B63A-C273A13E73D6}" type="presParOf" srcId="{0A7D72CA-9B39-41FF-8F89-E56E1C6F4AE7}" destId="{45B83853-E34E-46E0-9261-BE2F62F78A8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48FA6B3-90C0-43B8-A16D-2C7823F6321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FC7E228-3828-4862-A353-99639456E74C}">
      <dgm:prSet/>
      <dgm:spPr/>
      <dgm:t>
        <a:bodyPr/>
        <a:lstStyle/>
        <a:p>
          <a:r>
            <a:rPr lang="en-US"/>
            <a:t>Vision 2030 prioritizes improving quality of life, reducing preventable diseases, and building a sustainable health system.</a:t>
          </a:r>
        </a:p>
      </dgm:t>
    </dgm:pt>
    <dgm:pt modelId="{B3E1764B-0CC4-4479-AA75-B2ABF6F3409C}" type="parTrans" cxnId="{A2F96625-E298-4E26-8CC9-EC7047286706}">
      <dgm:prSet/>
      <dgm:spPr/>
      <dgm:t>
        <a:bodyPr/>
        <a:lstStyle/>
        <a:p>
          <a:endParaRPr lang="en-US"/>
        </a:p>
      </dgm:t>
    </dgm:pt>
    <dgm:pt modelId="{4F3F00E5-CB64-4C06-8A1B-E31DDF7FA488}" type="sibTrans" cxnId="{A2F96625-E298-4E26-8CC9-EC7047286706}">
      <dgm:prSet/>
      <dgm:spPr/>
      <dgm:t>
        <a:bodyPr/>
        <a:lstStyle/>
        <a:p>
          <a:endParaRPr lang="en-US"/>
        </a:p>
      </dgm:t>
    </dgm:pt>
    <dgm:pt modelId="{17DC2D89-7AC8-401D-86DB-89B459704EB2}">
      <dgm:prSet/>
      <dgm:spPr/>
      <dgm:t>
        <a:bodyPr/>
        <a:lstStyle/>
        <a:p>
          <a:r>
            <a:rPr lang="en-US"/>
            <a:t>This project directly supports those goals by identifying policy gaps and opportunities for earlier intervention.</a:t>
          </a:r>
        </a:p>
      </dgm:t>
    </dgm:pt>
    <dgm:pt modelId="{F084DC6A-6140-4B21-834B-063F70BB9FDB}" type="parTrans" cxnId="{A89EE0CE-F73D-46B7-9F15-187871CFDFC3}">
      <dgm:prSet/>
      <dgm:spPr/>
      <dgm:t>
        <a:bodyPr/>
        <a:lstStyle/>
        <a:p>
          <a:endParaRPr lang="en-US"/>
        </a:p>
      </dgm:t>
    </dgm:pt>
    <dgm:pt modelId="{70CFB88C-6EDE-4C0C-B34E-EB8791EC900A}" type="sibTrans" cxnId="{A89EE0CE-F73D-46B7-9F15-187871CFDFC3}">
      <dgm:prSet/>
      <dgm:spPr/>
      <dgm:t>
        <a:bodyPr/>
        <a:lstStyle/>
        <a:p>
          <a:endParaRPr lang="en-US"/>
        </a:p>
      </dgm:t>
    </dgm:pt>
    <dgm:pt modelId="{02946063-6892-49D7-8695-C71B1CD64E94}" type="pres">
      <dgm:prSet presAssocID="{E48FA6B3-90C0-43B8-A16D-2C7823F6321F}" presName="root" presStyleCnt="0">
        <dgm:presLayoutVars>
          <dgm:dir/>
          <dgm:resizeHandles val="exact"/>
        </dgm:presLayoutVars>
      </dgm:prSet>
      <dgm:spPr/>
    </dgm:pt>
    <dgm:pt modelId="{ACD78BE4-93FE-4343-BDBA-153AE80129C6}" type="pres">
      <dgm:prSet presAssocID="{9FC7E228-3828-4862-A353-99639456E74C}" presName="compNode" presStyleCnt="0"/>
      <dgm:spPr/>
    </dgm:pt>
    <dgm:pt modelId="{F53A72F6-86C4-490F-B95F-70006C64CE52}" type="pres">
      <dgm:prSet presAssocID="{9FC7E228-3828-4862-A353-99639456E74C}" presName="bgRect" presStyleLbl="bgShp" presStyleIdx="0" presStyleCnt="2"/>
      <dgm:spPr/>
    </dgm:pt>
    <dgm:pt modelId="{3977701B-9DB3-4D67-9B66-AD8713CDA2DC}" type="pres">
      <dgm:prSet presAssocID="{9FC7E228-3828-4862-A353-99639456E74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stainability"/>
        </a:ext>
      </dgm:extLst>
    </dgm:pt>
    <dgm:pt modelId="{B3119470-979B-466C-BCD8-F11840A5DF28}" type="pres">
      <dgm:prSet presAssocID="{9FC7E228-3828-4862-A353-99639456E74C}" presName="spaceRect" presStyleCnt="0"/>
      <dgm:spPr/>
    </dgm:pt>
    <dgm:pt modelId="{89344D45-0C5F-4EEF-BAA3-631AA2779DA5}" type="pres">
      <dgm:prSet presAssocID="{9FC7E228-3828-4862-A353-99639456E74C}" presName="parTx" presStyleLbl="revTx" presStyleIdx="0" presStyleCnt="2">
        <dgm:presLayoutVars>
          <dgm:chMax val="0"/>
          <dgm:chPref val="0"/>
        </dgm:presLayoutVars>
      </dgm:prSet>
      <dgm:spPr/>
    </dgm:pt>
    <dgm:pt modelId="{4FCF85C5-56C9-4EF7-98AA-92E64BE0A4A5}" type="pres">
      <dgm:prSet presAssocID="{4F3F00E5-CB64-4C06-8A1B-E31DDF7FA488}" presName="sibTrans" presStyleCnt="0"/>
      <dgm:spPr/>
    </dgm:pt>
    <dgm:pt modelId="{1B88F7CC-8BED-4F46-B223-8AE0F9697A5C}" type="pres">
      <dgm:prSet presAssocID="{17DC2D89-7AC8-401D-86DB-89B459704EB2}" presName="compNode" presStyleCnt="0"/>
      <dgm:spPr/>
    </dgm:pt>
    <dgm:pt modelId="{CBED647B-DEC2-45D5-A7CF-489091F3D98C}" type="pres">
      <dgm:prSet presAssocID="{17DC2D89-7AC8-401D-86DB-89B459704EB2}" presName="bgRect" presStyleLbl="bgShp" presStyleIdx="1" presStyleCnt="2"/>
      <dgm:spPr/>
    </dgm:pt>
    <dgm:pt modelId="{6BFA2FF6-80F3-49B4-AE74-187D24A035CA}" type="pres">
      <dgm:prSet presAssocID="{17DC2D89-7AC8-401D-86DB-89B459704EB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esentation with Checklist"/>
        </a:ext>
      </dgm:extLst>
    </dgm:pt>
    <dgm:pt modelId="{EE034EE3-2C9D-4BF6-A7AE-84D8BDD68853}" type="pres">
      <dgm:prSet presAssocID="{17DC2D89-7AC8-401D-86DB-89B459704EB2}" presName="spaceRect" presStyleCnt="0"/>
      <dgm:spPr/>
    </dgm:pt>
    <dgm:pt modelId="{167D04D6-8637-4663-850F-0B621E67E7FE}" type="pres">
      <dgm:prSet presAssocID="{17DC2D89-7AC8-401D-86DB-89B459704EB2}" presName="parTx" presStyleLbl="revTx" presStyleIdx="1" presStyleCnt="2">
        <dgm:presLayoutVars>
          <dgm:chMax val="0"/>
          <dgm:chPref val="0"/>
        </dgm:presLayoutVars>
      </dgm:prSet>
      <dgm:spPr/>
    </dgm:pt>
  </dgm:ptLst>
  <dgm:cxnLst>
    <dgm:cxn modelId="{A2F96625-E298-4E26-8CC9-EC7047286706}" srcId="{E48FA6B3-90C0-43B8-A16D-2C7823F6321F}" destId="{9FC7E228-3828-4862-A353-99639456E74C}" srcOrd="0" destOrd="0" parTransId="{B3E1764B-0CC4-4479-AA75-B2ABF6F3409C}" sibTransId="{4F3F00E5-CB64-4C06-8A1B-E31DDF7FA488}"/>
    <dgm:cxn modelId="{47520328-AC85-44FC-9059-3A87A93EBE3D}" type="presOf" srcId="{E48FA6B3-90C0-43B8-A16D-2C7823F6321F}" destId="{02946063-6892-49D7-8695-C71B1CD64E94}" srcOrd="0" destOrd="0" presId="urn:microsoft.com/office/officeart/2018/2/layout/IconVerticalSolidList"/>
    <dgm:cxn modelId="{72200064-7191-45F0-B61C-C57C15789408}" type="presOf" srcId="{9FC7E228-3828-4862-A353-99639456E74C}" destId="{89344D45-0C5F-4EEF-BAA3-631AA2779DA5}" srcOrd="0" destOrd="0" presId="urn:microsoft.com/office/officeart/2018/2/layout/IconVerticalSolidList"/>
    <dgm:cxn modelId="{A89EE0CE-F73D-46B7-9F15-187871CFDFC3}" srcId="{E48FA6B3-90C0-43B8-A16D-2C7823F6321F}" destId="{17DC2D89-7AC8-401D-86DB-89B459704EB2}" srcOrd="1" destOrd="0" parTransId="{F084DC6A-6140-4B21-834B-063F70BB9FDB}" sibTransId="{70CFB88C-6EDE-4C0C-B34E-EB8791EC900A}"/>
    <dgm:cxn modelId="{F62640D1-41DC-487F-9334-BAD6333B0B1E}" type="presOf" srcId="{17DC2D89-7AC8-401D-86DB-89B459704EB2}" destId="{167D04D6-8637-4663-850F-0B621E67E7FE}" srcOrd="0" destOrd="0" presId="urn:microsoft.com/office/officeart/2018/2/layout/IconVerticalSolidList"/>
    <dgm:cxn modelId="{D072B8E5-5BA8-43A6-9781-04DA2D701C17}" type="presParOf" srcId="{02946063-6892-49D7-8695-C71B1CD64E94}" destId="{ACD78BE4-93FE-4343-BDBA-153AE80129C6}" srcOrd="0" destOrd="0" presId="urn:microsoft.com/office/officeart/2018/2/layout/IconVerticalSolidList"/>
    <dgm:cxn modelId="{8B72C037-3B2E-4414-B433-E3296089E63B}" type="presParOf" srcId="{ACD78BE4-93FE-4343-BDBA-153AE80129C6}" destId="{F53A72F6-86C4-490F-B95F-70006C64CE52}" srcOrd="0" destOrd="0" presId="urn:microsoft.com/office/officeart/2018/2/layout/IconVerticalSolidList"/>
    <dgm:cxn modelId="{1BC60025-E0F2-4A6C-A5DD-567272183820}" type="presParOf" srcId="{ACD78BE4-93FE-4343-BDBA-153AE80129C6}" destId="{3977701B-9DB3-4D67-9B66-AD8713CDA2DC}" srcOrd="1" destOrd="0" presId="urn:microsoft.com/office/officeart/2018/2/layout/IconVerticalSolidList"/>
    <dgm:cxn modelId="{09C027AA-3E70-4738-BF31-8CBACACF01CC}" type="presParOf" srcId="{ACD78BE4-93FE-4343-BDBA-153AE80129C6}" destId="{B3119470-979B-466C-BCD8-F11840A5DF28}" srcOrd="2" destOrd="0" presId="urn:microsoft.com/office/officeart/2018/2/layout/IconVerticalSolidList"/>
    <dgm:cxn modelId="{BE2C855F-B8AF-488B-82C5-2BB7AD9FFDB9}" type="presParOf" srcId="{ACD78BE4-93FE-4343-BDBA-153AE80129C6}" destId="{89344D45-0C5F-4EEF-BAA3-631AA2779DA5}" srcOrd="3" destOrd="0" presId="urn:microsoft.com/office/officeart/2018/2/layout/IconVerticalSolidList"/>
    <dgm:cxn modelId="{30B6AA5D-86CA-4DE3-A5EC-28727D24730D}" type="presParOf" srcId="{02946063-6892-49D7-8695-C71B1CD64E94}" destId="{4FCF85C5-56C9-4EF7-98AA-92E64BE0A4A5}" srcOrd="1" destOrd="0" presId="urn:microsoft.com/office/officeart/2018/2/layout/IconVerticalSolidList"/>
    <dgm:cxn modelId="{A18FBE22-9237-4443-8012-F3BD937950FE}" type="presParOf" srcId="{02946063-6892-49D7-8695-C71B1CD64E94}" destId="{1B88F7CC-8BED-4F46-B223-8AE0F9697A5C}" srcOrd="2" destOrd="0" presId="urn:microsoft.com/office/officeart/2018/2/layout/IconVerticalSolidList"/>
    <dgm:cxn modelId="{C0D32E5E-E8D6-4AD1-8B4D-D1CC95B664FD}" type="presParOf" srcId="{1B88F7CC-8BED-4F46-B223-8AE0F9697A5C}" destId="{CBED647B-DEC2-45D5-A7CF-489091F3D98C}" srcOrd="0" destOrd="0" presId="urn:microsoft.com/office/officeart/2018/2/layout/IconVerticalSolidList"/>
    <dgm:cxn modelId="{C8D71055-B109-4FE1-8FA6-BF4C7CF8A345}" type="presParOf" srcId="{1B88F7CC-8BED-4F46-B223-8AE0F9697A5C}" destId="{6BFA2FF6-80F3-49B4-AE74-187D24A035CA}" srcOrd="1" destOrd="0" presId="urn:microsoft.com/office/officeart/2018/2/layout/IconVerticalSolidList"/>
    <dgm:cxn modelId="{203CEB76-D045-4A65-A326-B62C468B8111}" type="presParOf" srcId="{1B88F7CC-8BED-4F46-B223-8AE0F9697A5C}" destId="{EE034EE3-2C9D-4BF6-A7AE-84D8BDD68853}" srcOrd="2" destOrd="0" presId="urn:microsoft.com/office/officeart/2018/2/layout/IconVerticalSolidList"/>
    <dgm:cxn modelId="{215CC910-ADFC-405C-9432-EDB9AACF2131}" type="presParOf" srcId="{1B88F7CC-8BED-4F46-B223-8AE0F9697A5C}" destId="{167D04D6-8637-4663-850F-0B621E67E7F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61CBBAD-08DE-495A-99C1-C98C64A5AA15}"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EE50B4E5-6D83-4465-9630-7AD140A94A70}">
      <dgm:prSet/>
      <dgm:spPr/>
      <dgm:t>
        <a:bodyPr/>
        <a:lstStyle/>
        <a:p>
          <a:r>
            <a:rPr lang="en-US"/>
            <a:t>This project compares GCC NCD mortality patterns with global benchmarks.</a:t>
          </a:r>
        </a:p>
      </dgm:t>
    </dgm:pt>
    <dgm:pt modelId="{4B59B123-E8B2-4B32-B78E-BF9743CD943C}" type="parTrans" cxnId="{A265E797-149C-4EB4-B3B1-30DA97DB65D8}">
      <dgm:prSet/>
      <dgm:spPr/>
      <dgm:t>
        <a:bodyPr/>
        <a:lstStyle/>
        <a:p>
          <a:endParaRPr lang="en-US"/>
        </a:p>
      </dgm:t>
    </dgm:pt>
    <dgm:pt modelId="{1CCF17FC-BAEE-41EB-8F14-7069892051B6}" type="sibTrans" cxnId="{A265E797-149C-4EB4-B3B1-30DA97DB65D8}">
      <dgm:prSet/>
      <dgm:spPr/>
      <dgm:t>
        <a:bodyPr/>
        <a:lstStyle/>
        <a:p>
          <a:endParaRPr lang="en-US"/>
        </a:p>
      </dgm:t>
    </dgm:pt>
    <dgm:pt modelId="{F8553AD4-A07A-4EA1-BFB0-E03D08707C45}">
      <dgm:prSet/>
      <dgm:spPr/>
      <dgm:t>
        <a:bodyPr/>
        <a:lstStyle/>
        <a:p>
          <a:r>
            <a:rPr lang="en-US"/>
            <a:t>It explores mortality data, behavioral risk factors, health spending, and policy coverage.</a:t>
          </a:r>
        </a:p>
      </dgm:t>
    </dgm:pt>
    <dgm:pt modelId="{9458EF57-1CE6-46C7-A63A-E149FACCEE55}" type="parTrans" cxnId="{F0B1C85C-2C79-456F-9DF7-E6583288E042}">
      <dgm:prSet/>
      <dgm:spPr/>
      <dgm:t>
        <a:bodyPr/>
        <a:lstStyle/>
        <a:p>
          <a:endParaRPr lang="en-US"/>
        </a:p>
      </dgm:t>
    </dgm:pt>
    <dgm:pt modelId="{D62CD278-6C58-4927-AB36-876E6827C1CD}" type="sibTrans" cxnId="{F0B1C85C-2C79-456F-9DF7-E6583288E042}">
      <dgm:prSet/>
      <dgm:spPr/>
      <dgm:t>
        <a:bodyPr/>
        <a:lstStyle/>
        <a:p>
          <a:endParaRPr lang="en-US"/>
        </a:p>
      </dgm:t>
    </dgm:pt>
    <dgm:pt modelId="{011D6FE5-464D-4DF2-A639-9A4CDC3E4E1D}">
      <dgm:prSet/>
      <dgm:spPr/>
      <dgm:t>
        <a:bodyPr/>
        <a:lstStyle/>
        <a:p>
          <a:r>
            <a:rPr lang="en-US" dirty="0"/>
            <a:t>We focus on the 6 GCC countries, using WHO and World Bank data</a:t>
          </a:r>
        </a:p>
      </dgm:t>
    </dgm:pt>
    <dgm:pt modelId="{C53586B6-0DF3-4657-ACA3-C44D2D069C6F}" type="parTrans" cxnId="{9A510EFF-8E84-4B4C-90DB-A7F7C9EDAEF0}">
      <dgm:prSet/>
      <dgm:spPr/>
      <dgm:t>
        <a:bodyPr/>
        <a:lstStyle/>
        <a:p>
          <a:endParaRPr lang="en-US"/>
        </a:p>
      </dgm:t>
    </dgm:pt>
    <dgm:pt modelId="{A0C9FCED-858B-46C4-926D-3805F444E287}" type="sibTrans" cxnId="{9A510EFF-8E84-4B4C-90DB-A7F7C9EDAEF0}">
      <dgm:prSet/>
      <dgm:spPr/>
      <dgm:t>
        <a:bodyPr/>
        <a:lstStyle/>
        <a:p>
          <a:endParaRPr lang="en-US"/>
        </a:p>
      </dgm:t>
    </dgm:pt>
    <dgm:pt modelId="{120AE78B-B1E4-4C1A-86E8-3872AFFC2D6C}" type="pres">
      <dgm:prSet presAssocID="{661CBBAD-08DE-495A-99C1-C98C64A5AA15}" presName="diagram" presStyleCnt="0">
        <dgm:presLayoutVars>
          <dgm:dir/>
          <dgm:resizeHandles val="exact"/>
        </dgm:presLayoutVars>
      </dgm:prSet>
      <dgm:spPr/>
    </dgm:pt>
    <dgm:pt modelId="{1847BF0D-A16C-4F67-B17D-6642436351A3}" type="pres">
      <dgm:prSet presAssocID="{EE50B4E5-6D83-4465-9630-7AD140A94A70}" presName="node" presStyleLbl="node1" presStyleIdx="0" presStyleCnt="3">
        <dgm:presLayoutVars>
          <dgm:bulletEnabled val="1"/>
        </dgm:presLayoutVars>
      </dgm:prSet>
      <dgm:spPr/>
    </dgm:pt>
    <dgm:pt modelId="{04809B2E-798E-416F-A971-A00F00120F3A}" type="pres">
      <dgm:prSet presAssocID="{1CCF17FC-BAEE-41EB-8F14-7069892051B6}" presName="sibTrans" presStyleCnt="0"/>
      <dgm:spPr/>
    </dgm:pt>
    <dgm:pt modelId="{F1EB1C9E-69C9-4210-AE7B-E85C842839BB}" type="pres">
      <dgm:prSet presAssocID="{F8553AD4-A07A-4EA1-BFB0-E03D08707C45}" presName="node" presStyleLbl="node1" presStyleIdx="1" presStyleCnt="3">
        <dgm:presLayoutVars>
          <dgm:bulletEnabled val="1"/>
        </dgm:presLayoutVars>
      </dgm:prSet>
      <dgm:spPr/>
    </dgm:pt>
    <dgm:pt modelId="{6CD5F639-670C-4748-A007-DD5513E79517}" type="pres">
      <dgm:prSet presAssocID="{D62CD278-6C58-4927-AB36-876E6827C1CD}" presName="sibTrans" presStyleCnt="0"/>
      <dgm:spPr/>
    </dgm:pt>
    <dgm:pt modelId="{58AE36CB-3D81-40A7-AE35-F59B1EBDF50B}" type="pres">
      <dgm:prSet presAssocID="{011D6FE5-464D-4DF2-A639-9A4CDC3E4E1D}" presName="node" presStyleLbl="node1" presStyleIdx="2" presStyleCnt="3">
        <dgm:presLayoutVars>
          <dgm:bulletEnabled val="1"/>
        </dgm:presLayoutVars>
      </dgm:prSet>
      <dgm:spPr/>
    </dgm:pt>
  </dgm:ptLst>
  <dgm:cxnLst>
    <dgm:cxn modelId="{44044C40-24DE-4D14-B128-E8600A91CCF3}" type="presOf" srcId="{661CBBAD-08DE-495A-99C1-C98C64A5AA15}" destId="{120AE78B-B1E4-4C1A-86E8-3872AFFC2D6C}" srcOrd="0" destOrd="0" presId="urn:microsoft.com/office/officeart/2005/8/layout/default"/>
    <dgm:cxn modelId="{F0B1C85C-2C79-456F-9DF7-E6583288E042}" srcId="{661CBBAD-08DE-495A-99C1-C98C64A5AA15}" destId="{F8553AD4-A07A-4EA1-BFB0-E03D08707C45}" srcOrd="1" destOrd="0" parTransId="{9458EF57-1CE6-46C7-A63A-E149FACCEE55}" sibTransId="{D62CD278-6C58-4927-AB36-876E6827C1CD}"/>
    <dgm:cxn modelId="{75FE4993-148B-47A7-AF24-3DD808FD318E}" type="presOf" srcId="{F8553AD4-A07A-4EA1-BFB0-E03D08707C45}" destId="{F1EB1C9E-69C9-4210-AE7B-E85C842839BB}" srcOrd="0" destOrd="0" presId="urn:microsoft.com/office/officeart/2005/8/layout/default"/>
    <dgm:cxn modelId="{A265E797-149C-4EB4-B3B1-30DA97DB65D8}" srcId="{661CBBAD-08DE-495A-99C1-C98C64A5AA15}" destId="{EE50B4E5-6D83-4465-9630-7AD140A94A70}" srcOrd="0" destOrd="0" parTransId="{4B59B123-E8B2-4B32-B78E-BF9743CD943C}" sibTransId="{1CCF17FC-BAEE-41EB-8F14-7069892051B6}"/>
    <dgm:cxn modelId="{3384719A-FCED-46EA-805F-732F92D342AA}" type="presOf" srcId="{011D6FE5-464D-4DF2-A639-9A4CDC3E4E1D}" destId="{58AE36CB-3D81-40A7-AE35-F59B1EBDF50B}" srcOrd="0" destOrd="0" presId="urn:microsoft.com/office/officeart/2005/8/layout/default"/>
    <dgm:cxn modelId="{91B79AD1-3706-4AE1-B17C-EB2C0F8C3DA3}" type="presOf" srcId="{EE50B4E5-6D83-4465-9630-7AD140A94A70}" destId="{1847BF0D-A16C-4F67-B17D-6642436351A3}" srcOrd="0" destOrd="0" presId="urn:microsoft.com/office/officeart/2005/8/layout/default"/>
    <dgm:cxn modelId="{9A510EFF-8E84-4B4C-90DB-A7F7C9EDAEF0}" srcId="{661CBBAD-08DE-495A-99C1-C98C64A5AA15}" destId="{011D6FE5-464D-4DF2-A639-9A4CDC3E4E1D}" srcOrd="2" destOrd="0" parTransId="{C53586B6-0DF3-4657-ACA3-C44D2D069C6F}" sibTransId="{A0C9FCED-858B-46C4-926D-3805F444E287}"/>
    <dgm:cxn modelId="{B889BD79-08BD-4600-966B-6A100FA7820E}" type="presParOf" srcId="{120AE78B-B1E4-4C1A-86E8-3872AFFC2D6C}" destId="{1847BF0D-A16C-4F67-B17D-6642436351A3}" srcOrd="0" destOrd="0" presId="urn:microsoft.com/office/officeart/2005/8/layout/default"/>
    <dgm:cxn modelId="{BE4F1B8D-CF1A-48BB-A118-492C6A4C241D}" type="presParOf" srcId="{120AE78B-B1E4-4C1A-86E8-3872AFFC2D6C}" destId="{04809B2E-798E-416F-A971-A00F00120F3A}" srcOrd="1" destOrd="0" presId="urn:microsoft.com/office/officeart/2005/8/layout/default"/>
    <dgm:cxn modelId="{F05E92CA-4AA9-4F5A-B1AE-57EDCF878ABE}" type="presParOf" srcId="{120AE78B-B1E4-4C1A-86E8-3872AFFC2D6C}" destId="{F1EB1C9E-69C9-4210-AE7B-E85C842839BB}" srcOrd="2" destOrd="0" presId="urn:microsoft.com/office/officeart/2005/8/layout/default"/>
    <dgm:cxn modelId="{4B25D8CA-5C26-4A90-9C0E-DC18BD19D12C}" type="presParOf" srcId="{120AE78B-B1E4-4C1A-86E8-3872AFFC2D6C}" destId="{6CD5F639-670C-4748-A007-DD5513E79517}" srcOrd="3" destOrd="0" presId="urn:microsoft.com/office/officeart/2005/8/layout/default"/>
    <dgm:cxn modelId="{85101A3B-2ADE-4999-BC94-A7D8F8ED8448}" type="presParOf" srcId="{120AE78B-B1E4-4C1A-86E8-3872AFFC2D6C}" destId="{58AE36CB-3D81-40A7-AE35-F59B1EBDF50B}"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111BF23-A95B-4D21-A06B-00C9DA2F0D2B}"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F48D0F0C-B744-4731-ADE8-682CB90EBD53}">
      <dgm:prSet/>
      <dgm:spPr/>
      <dgm:t>
        <a:bodyPr/>
        <a:lstStyle/>
        <a:p>
          <a:r>
            <a:rPr lang="en-US" b="1" dirty="0"/>
            <a:t>Primary dataset</a:t>
          </a:r>
          <a:r>
            <a:rPr lang="en-US" dirty="0"/>
            <a:t>: WHO Mortality Database ICD-10 (2017-2024)</a:t>
          </a:r>
        </a:p>
      </dgm:t>
    </dgm:pt>
    <dgm:pt modelId="{B03B68BB-450C-484F-B80E-34C1D127B155}" type="parTrans" cxnId="{614D0EC9-EABD-4B0B-ACDB-4788CD344988}">
      <dgm:prSet/>
      <dgm:spPr/>
      <dgm:t>
        <a:bodyPr/>
        <a:lstStyle/>
        <a:p>
          <a:endParaRPr lang="en-US"/>
        </a:p>
      </dgm:t>
    </dgm:pt>
    <dgm:pt modelId="{2BC9E1BF-C08B-4B18-BBD2-B5D0E41BBCBE}" type="sibTrans" cxnId="{614D0EC9-EABD-4B0B-ACDB-4788CD344988}">
      <dgm:prSet/>
      <dgm:spPr/>
      <dgm:t>
        <a:bodyPr/>
        <a:lstStyle/>
        <a:p>
          <a:endParaRPr lang="en-US"/>
        </a:p>
      </dgm:t>
    </dgm:pt>
    <dgm:pt modelId="{EDB8EBFC-8F4E-4E8E-8FE4-32E9FB241265}">
      <dgm:prSet/>
      <dgm:spPr/>
      <dgm:t>
        <a:bodyPr/>
        <a:lstStyle/>
        <a:p>
          <a:r>
            <a:rPr lang="en-US" dirty="0"/>
            <a:t>To count NCD deaths by country, age, sex, and cause</a:t>
          </a:r>
        </a:p>
      </dgm:t>
    </dgm:pt>
    <dgm:pt modelId="{4A64271D-D48F-47AE-9364-6BB193CFEF55}" type="parTrans" cxnId="{EBDC0582-1086-4DB0-9EB5-25EFBFD6F8E5}">
      <dgm:prSet/>
      <dgm:spPr/>
      <dgm:t>
        <a:bodyPr/>
        <a:lstStyle/>
        <a:p>
          <a:endParaRPr lang="en-US"/>
        </a:p>
      </dgm:t>
    </dgm:pt>
    <dgm:pt modelId="{55A9BD3B-C0E7-4B5B-8BF5-0D270ED03E1F}" type="sibTrans" cxnId="{EBDC0582-1086-4DB0-9EB5-25EFBFD6F8E5}">
      <dgm:prSet/>
      <dgm:spPr/>
      <dgm:t>
        <a:bodyPr/>
        <a:lstStyle/>
        <a:p>
          <a:endParaRPr lang="en-US"/>
        </a:p>
      </dgm:t>
    </dgm:pt>
    <dgm:pt modelId="{00144FD2-3532-4ED4-BBED-AA228A9A62FF}">
      <dgm:prSet/>
      <dgm:spPr/>
      <dgm:t>
        <a:bodyPr/>
        <a:lstStyle/>
        <a:p>
          <a:r>
            <a:rPr lang="en-US" b="1" dirty="0"/>
            <a:t>World Bank Population Data (2023)</a:t>
          </a:r>
        </a:p>
      </dgm:t>
    </dgm:pt>
    <dgm:pt modelId="{F987181F-FF42-4B77-B7EF-31DFD8524D62}" type="parTrans" cxnId="{ECD309B7-5A8E-4812-BDDB-A841EB556A4B}">
      <dgm:prSet/>
      <dgm:spPr/>
      <dgm:t>
        <a:bodyPr/>
        <a:lstStyle/>
        <a:p>
          <a:endParaRPr lang="en-US"/>
        </a:p>
      </dgm:t>
    </dgm:pt>
    <dgm:pt modelId="{20CD5BF6-35E7-4749-9510-8BE55B4569EC}" type="sibTrans" cxnId="{ECD309B7-5A8E-4812-BDDB-A841EB556A4B}">
      <dgm:prSet/>
      <dgm:spPr/>
      <dgm:t>
        <a:bodyPr/>
        <a:lstStyle/>
        <a:p>
          <a:endParaRPr lang="en-US"/>
        </a:p>
      </dgm:t>
    </dgm:pt>
    <dgm:pt modelId="{8102E5C7-08B9-4E42-AFB7-95822EDF51EC}">
      <dgm:prSet/>
      <dgm:spPr/>
      <dgm:t>
        <a:bodyPr/>
        <a:lstStyle/>
        <a:p>
          <a:r>
            <a:rPr lang="en-US" b="1" dirty="0"/>
            <a:t>WHO NCD Country Profiles (2020)</a:t>
          </a:r>
          <a:endParaRPr lang="en-US" dirty="0"/>
        </a:p>
      </dgm:t>
    </dgm:pt>
    <dgm:pt modelId="{0E1CD3E1-FC62-4D70-A456-C7246131438C}" type="parTrans" cxnId="{1A710844-A194-4FE2-827D-30313A3A0E64}">
      <dgm:prSet/>
      <dgm:spPr/>
      <dgm:t>
        <a:bodyPr/>
        <a:lstStyle/>
        <a:p>
          <a:endParaRPr lang="en-US"/>
        </a:p>
      </dgm:t>
    </dgm:pt>
    <dgm:pt modelId="{878EE210-6B26-40DD-BF48-3A5254CEE62F}" type="sibTrans" cxnId="{1A710844-A194-4FE2-827D-30313A3A0E64}">
      <dgm:prSet/>
      <dgm:spPr/>
      <dgm:t>
        <a:bodyPr/>
        <a:lstStyle/>
        <a:p>
          <a:endParaRPr lang="en-US"/>
        </a:p>
      </dgm:t>
    </dgm:pt>
    <dgm:pt modelId="{59DF58DC-74CB-4137-BD2D-1C6C044450DE}">
      <dgm:prSet/>
      <dgm:spPr/>
      <dgm:t>
        <a:bodyPr/>
        <a:lstStyle/>
        <a:p>
          <a:r>
            <a:rPr lang="en-US" b="1" dirty="0"/>
            <a:t>World Bank &amp; OECD Health Spending Data (2021)</a:t>
          </a:r>
          <a:endParaRPr lang="en-US" dirty="0"/>
        </a:p>
      </dgm:t>
    </dgm:pt>
    <dgm:pt modelId="{A695CCCC-AA1A-4371-B16F-B252225D6B21}" type="parTrans" cxnId="{19E99E35-0843-47C7-9E7E-DE49A00DD323}">
      <dgm:prSet/>
      <dgm:spPr/>
      <dgm:t>
        <a:bodyPr/>
        <a:lstStyle/>
        <a:p>
          <a:endParaRPr lang="en-US"/>
        </a:p>
      </dgm:t>
    </dgm:pt>
    <dgm:pt modelId="{5900DC59-C89B-4999-8580-8E5701FE10D4}" type="sibTrans" cxnId="{19E99E35-0843-47C7-9E7E-DE49A00DD323}">
      <dgm:prSet/>
      <dgm:spPr/>
      <dgm:t>
        <a:bodyPr/>
        <a:lstStyle/>
        <a:p>
          <a:endParaRPr lang="en-US"/>
        </a:p>
      </dgm:t>
    </dgm:pt>
    <dgm:pt modelId="{49F1D10F-7700-4EBE-994C-B6E3377F8772}">
      <dgm:prSet/>
      <dgm:spPr/>
      <dgm:t>
        <a:bodyPr/>
        <a:lstStyle/>
        <a:p>
          <a:r>
            <a:rPr lang="en-US" dirty="0"/>
            <a:t>Helped compare GCC with global regions</a:t>
          </a:r>
        </a:p>
      </dgm:t>
    </dgm:pt>
    <dgm:pt modelId="{D0AFD8B8-5DC3-4755-BCF0-21F32FD29B44}" type="parTrans" cxnId="{B8FFD122-93A7-47BA-9F69-02AAC165EEC3}">
      <dgm:prSet/>
      <dgm:spPr/>
      <dgm:t>
        <a:bodyPr/>
        <a:lstStyle/>
        <a:p>
          <a:endParaRPr lang="en-US"/>
        </a:p>
      </dgm:t>
    </dgm:pt>
    <dgm:pt modelId="{6947A9FB-3443-4346-B7B9-5B99C60D6898}" type="sibTrans" cxnId="{B8FFD122-93A7-47BA-9F69-02AAC165EEC3}">
      <dgm:prSet/>
      <dgm:spPr/>
      <dgm:t>
        <a:bodyPr/>
        <a:lstStyle/>
        <a:p>
          <a:endParaRPr lang="en-US"/>
        </a:p>
      </dgm:t>
    </dgm:pt>
    <dgm:pt modelId="{2BEAF28F-292B-40D6-95F1-A61A96B13B9A}">
      <dgm:prSet/>
      <dgm:spPr/>
      <dgm:t>
        <a:bodyPr/>
        <a:lstStyle/>
        <a:p>
          <a:r>
            <a:rPr lang="en-US" dirty="0"/>
            <a:t>Used to group causes like heart disease, diabetes, and cancer</a:t>
          </a:r>
        </a:p>
      </dgm:t>
    </dgm:pt>
    <dgm:pt modelId="{B3135329-0CA2-4596-A360-B56B8E413F90}" type="parTrans" cxnId="{4E3863B4-7908-43EC-926B-1BFB64930118}">
      <dgm:prSet/>
      <dgm:spPr/>
      <dgm:t>
        <a:bodyPr/>
        <a:lstStyle/>
        <a:p>
          <a:endParaRPr lang="en-US"/>
        </a:p>
      </dgm:t>
    </dgm:pt>
    <dgm:pt modelId="{4BE8005D-A586-4033-B37B-E2798255BA5B}" type="sibTrans" cxnId="{4E3863B4-7908-43EC-926B-1BFB64930118}">
      <dgm:prSet/>
      <dgm:spPr/>
      <dgm:t>
        <a:bodyPr/>
        <a:lstStyle/>
        <a:p>
          <a:endParaRPr lang="en-US"/>
        </a:p>
      </dgm:t>
    </dgm:pt>
    <dgm:pt modelId="{82825F30-6AEE-4482-81D0-54F35B426FA9}">
      <dgm:prSet/>
      <dgm:spPr/>
      <dgm:t>
        <a:bodyPr/>
        <a:lstStyle/>
        <a:p>
          <a:r>
            <a:rPr lang="en-US" b="0" dirty="0"/>
            <a:t>To calculate deaths per 100,000 people</a:t>
          </a:r>
        </a:p>
      </dgm:t>
    </dgm:pt>
    <dgm:pt modelId="{51442286-90A7-4FBD-A7F3-9DE96E718ECD}" type="parTrans" cxnId="{6279AB36-0D84-4DAB-995E-068C563583F5}">
      <dgm:prSet/>
      <dgm:spPr/>
      <dgm:t>
        <a:bodyPr/>
        <a:lstStyle/>
        <a:p>
          <a:endParaRPr lang="en-US"/>
        </a:p>
      </dgm:t>
    </dgm:pt>
    <dgm:pt modelId="{D9659BDB-62C1-4994-9970-1E94ABDD88E5}" type="sibTrans" cxnId="{6279AB36-0D84-4DAB-995E-068C563583F5}">
      <dgm:prSet/>
      <dgm:spPr/>
      <dgm:t>
        <a:bodyPr/>
        <a:lstStyle/>
        <a:p>
          <a:endParaRPr lang="en-US"/>
        </a:p>
      </dgm:t>
    </dgm:pt>
    <dgm:pt modelId="{D8D84C27-94C1-49A3-AEA4-12C20F0841EA}">
      <dgm:prSet/>
      <dgm:spPr/>
      <dgm:t>
        <a:bodyPr/>
        <a:lstStyle/>
        <a:p>
          <a:r>
            <a:rPr lang="en-US" b="0" dirty="0"/>
            <a:t>Helped adjust for country size and make fair comparisons</a:t>
          </a:r>
        </a:p>
      </dgm:t>
    </dgm:pt>
    <dgm:pt modelId="{146A0521-74D9-4DFD-8FF7-AB8EBAC0E2A6}" type="parTrans" cxnId="{170FDB73-A591-4E56-A5DA-4F3D723CD00E}">
      <dgm:prSet/>
      <dgm:spPr/>
      <dgm:t>
        <a:bodyPr/>
        <a:lstStyle/>
        <a:p>
          <a:endParaRPr lang="en-US"/>
        </a:p>
      </dgm:t>
    </dgm:pt>
    <dgm:pt modelId="{918F7F49-F4DB-4628-A54D-50C39F499EF8}" type="sibTrans" cxnId="{170FDB73-A591-4E56-A5DA-4F3D723CD00E}">
      <dgm:prSet/>
      <dgm:spPr/>
      <dgm:t>
        <a:bodyPr/>
        <a:lstStyle/>
        <a:p>
          <a:endParaRPr lang="en-US"/>
        </a:p>
      </dgm:t>
    </dgm:pt>
    <dgm:pt modelId="{E2A4FF96-E649-4BB2-8224-2A2E7C1A5D68}">
      <dgm:prSet/>
      <dgm:spPr/>
      <dgm:t>
        <a:bodyPr/>
        <a:lstStyle/>
        <a:p>
          <a:r>
            <a:rPr lang="en-US" dirty="0"/>
            <a:t>To show risk factor levels like obesity and diabetes</a:t>
          </a:r>
        </a:p>
      </dgm:t>
    </dgm:pt>
    <dgm:pt modelId="{325AA703-A99E-4657-BAE5-6635FA1A43CD}" type="parTrans" cxnId="{5ECDDD7A-D225-4E2D-BD20-6FDEE4CD152C}">
      <dgm:prSet/>
      <dgm:spPr/>
      <dgm:t>
        <a:bodyPr/>
        <a:lstStyle/>
        <a:p>
          <a:endParaRPr lang="en-US"/>
        </a:p>
      </dgm:t>
    </dgm:pt>
    <dgm:pt modelId="{599CA925-EF46-45F1-96D4-897ECCC8C547}" type="sibTrans" cxnId="{5ECDDD7A-D225-4E2D-BD20-6FDEE4CD152C}">
      <dgm:prSet/>
      <dgm:spPr/>
      <dgm:t>
        <a:bodyPr/>
        <a:lstStyle/>
        <a:p>
          <a:endParaRPr lang="en-US"/>
        </a:p>
      </dgm:t>
    </dgm:pt>
    <dgm:pt modelId="{D188322B-596F-40D9-99ED-8411B207FA38}">
      <dgm:prSet/>
      <dgm:spPr/>
      <dgm:t>
        <a:bodyPr/>
        <a:lstStyle/>
        <a:p>
          <a:r>
            <a:rPr lang="en-US" dirty="0"/>
            <a:t>Helped in getting NCD rates for different countries</a:t>
          </a:r>
        </a:p>
      </dgm:t>
    </dgm:pt>
    <dgm:pt modelId="{574ED2A3-4DAF-4F2B-A095-444AC05408B0}" type="parTrans" cxnId="{4210FCE1-E1D4-4CD3-A1BD-CF9AE69647FC}">
      <dgm:prSet/>
      <dgm:spPr/>
      <dgm:t>
        <a:bodyPr/>
        <a:lstStyle/>
        <a:p>
          <a:endParaRPr lang="en-US"/>
        </a:p>
      </dgm:t>
    </dgm:pt>
    <dgm:pt modelId="{93B1F127-9FEB-4BB7-894F-92EA227A7B21}" type="sibTrans" cxnId="{4210FCE1-E1D4-4CD3-A1BD-CF9AE69647FC}">
      <dgm:prSet/>
      <dgm:spPr/>
      <dgm:t>
        <a:bodyPr/>
        <a:lstStyle/>
        <a:p>
          <a:endParaRPr lang="en-US"/>
        </a:p>
      </dgm:t>
    </dgm:pt>
    <dgm:pt modelId="{27343331-71A1-4CDB-88FF-58648BF9CF50}">
      <dgm:prSet/>
      <dgm:spPr/>
      <dgm:t>
        <a:bodyPr/>
        <a:lstStyle/>
        <a:p>
          <a:r>
            <a:rPr lang="en-US" dirty="0"/>
            <a:t> Also checked if they have national policies for NCDs</a:t>
          </a:r>
        </a:p>
      </dgm:t>
    </dgm:pt>
    <dgm:pt modelId="{81FA7EE7-C9C9-43B5-A188-B8EF02CFCC59}" type="parTrans" cxnId="{2DB8C0C8-E970-4048-BC04-7672F95A18C9}">
      <dgm:prSet/>
      <dgm:spPr/>
      <dgm:t>
        <a:bodyPr/>
        <a:lstStyle/>
        <a:p>
          <a:endParaRPr lang="en-US"/>
        </a:p>
      </dgm:t>
    </dgm:pt>
    <dgm:pt modelId="{CF158BB9-928D-460A-9B54-9D240C2D6379}" type="sibTrans" cxnId="{2DB8C0C8-E970-4048-BC04-7672F95A18C9}">
      <dgm:prSet/>
      <dgm:spPr/>
      <dgm:t>
        <a:bodyPr/>
        <a:lstStyle/>
        <a:p>
          <a:endParaRPr lang="en-US"/>
        </a:p>
      </dgm:t>
    </dgm:pt>
    <dgm:pt modelId="{77FDC4A6-1183-4244-871D-C5E52DD5D49F}">
      <dgm:prSet/>
      <dgm:spPr/>
      <dgm:t>
        <a:bodyPr/>
        <a:lstStyle/>
        <a:p>
          <a:r>
            <a:rPr lang="en-US" dirty="0"/>
            <a:t>To see how much countries spend on health (% of GDP)</a:t>
          </a:r>
        </a:p>
      </dgm:t>
    </dgm:pt>
    <dgm:pt modelId="{7FAEDAE0-EBA9-40A1-ADCA-91D487240748}" type="parTrans" cxnId="{32E9A295-6B11-4895-9E32-B2EB34361004}">
      <dgm:prSet/>
      <dgm:spPr/>
      <dgm:t>
        <a:bodyPr/>
        <a:lstStyle/>
        <a:p>
          <a:endParaRPr lang="en-US"/>
        </a:p>
      </dgm:t>
    </dgm:pt>
    <dgm:pt modelId="{CC30FACD-15E9-47B9-99D9-395F50F2FF9B}" type="sibTrans" cxnId="{32E9A295-6B11-4895-9E32-B2EB34361004}">
      <dgm:prSet/>
      <dgm:spPr/>
      <dgm:t>
        <a:bodyPr/>
        <a:lstStyle/>
        <a:p>
          <a:endParaRPr lang="en-US"/>
        </a:p>
      </dgm:t>
    </dgm:pt>
    <dgm:pt modelId="{1114C47D-04CF-4A4B-A00F-8238B8A7BAC2}" type="pres">
      <dgm:prSet presAssocID="{D111BF23-A95B-4D21-A06B-00C9DA2F0D2B}" presName="linear" presStyleCnt="0">
        <dgm:presLayoutVars>
          <dgm:animLvl val="lvl"/>
          <dgm:resizeHandles val="exact"/>
        </dgm:presLayoutVars>
      </dgm:prSet>
      <dgm:spPr/>
    </dgm:pt>
    <dgm:pt modelId="{9AE103FE-8A81-455C-9035-D4C09A8A26C8}" type="pres">
      <dgm:prSet presAssocID="{F48D0F0C-B744-4731-ADE8-682CB90EBD53}" presName="parentText" presStyleLbl="node1" presStyleIdx="0" presStyleCnt="4">
        <dgm:presLayoutVars>
          <dgm:chMax val="0"/>
          <dgm:bulletEnabled val="1"/>
        </dgm:presLayoutVars>
      </dgm:prSet>
      <dgm:spPr/>
    </dgm:pt>
    <dgm:pt modelId="{905A8410-C43C-4C98-99DA-F8B74F18FAD1}" type="pres">
      <dgm:prSet presAssocID="{F48D0F0C-B744-4731-ADE8-682CB90EBD53}" presName="childText" presStyleLbl="revTx" presStyleIdx="0" presStyleCnt="4">
        <dgm:presLayoutVars>
          <dgm:bulletEnabled val="1"/>
        </dgm:presLayoutVars>
      </dgm:prSet>
      <dgm:spPr/>
    </dgm:pt>
    <dgm:pt modelId="{E8A6D6A9-9929-42C7-9223-A61BF9915021}" type="pres">
      <dgm:prSet presAssocID="{00144FD2-3532-4ED4-BBED-AA228A9A62FF}" presName="parentText" presStyleLbl="node1" presStyleIdx="1" presStyleCnt="4">
        <dgm:presLayoutVars>
          <dgm:chMax val="0"/>
          <dgm:bulletEnabled val="1"/>
        </dgm:presLayoutVars>
      </dgm:prSet>
      <dgm:spPr/>
    </dgm:pt>
    <dgm:pt modelId="{1EB5F14D-09C4-4F53-97E5-CBAE3767956E}" type="pres">
      <dgm:prSet presAssocID="{00144FD2-3532-4ED4-BBED-AA228A9A62FF}" presName="childText" presStyleLbl="revTx" presStyleIdx="1" presStyleCnt="4">
        <dgm:presLayoutVars>
          <dgm:bulletEnabled val="1"/>
        </dgm:presLayoutVars>
      </dgm:prSet>
      <dgm:spPr/>
    </dgm:pt>
    <dgm:pt modelId="{4C07299D-AA69-4BB9-A14F-86627B5838CD}" type="pres">
      <dgm:prSet presAssocID="{8102E5C7-08B9-4E42-AFB7-95822EDF51EC}" presName="parentText" presStyleLbl="node1" presStyleIdx="2" presStyleCnt="4">
        <dgm:presLayoutVars>
          <dgm:chMax val="0"/>
          <dgm:bulletEnabled val="1"/>
        </dgm:presLayoutVars>
      </dgm:prSet>
      <dgm:spPr/>
    </dgm:pt>
    <dgm:pt modelId="{F581E397-F47D-4F0B-AE16-F443ECA37156}" type="pres">
      <dgm:prSet presAssocID="{8102E5C7-08B9-4E42-AFB7-95822EDF51EC}" presName="childText" presStyleLbl="revTx" presStyleIdx="2" presStyleCnt="4">
        <dgm:presLayoutVars>
          <dgm:bulletEnabled val="1"/>
        </dgm:presLayoutVars>
      </dgm:prSet>
      <dgm:spPr/>
    </dgm:pt>
    <dgm:pt modelId="{4D853263-498C-46C0-8124-815B430255D7}" type="pres">
      <dgm:prSet presAssocID="{59DF58DC-74CB-4137-BD2D-1C6C044450DE}" presName="parentText" presStyleLbl="node1" presStyleIdx="3" presStyleCnt="4">
        <dgm:presLayoutVars>
          <dgm:chMax val="0"/>
          <dgm:bulletEnabled val="1"/>
        </dgm:presLayoutVars>
      </dgm:prSet>
      <dgm:spPr/>
    </dgm:pt>
    <dgm:pt modelId="{CBF478AF-F7D0-426C-85EE-A57494380FF7}" type="pres">
      <dgm:prSet presAssocID="{59DF58DC-74CB-4137-BD2D-1C6C044450DE}" presName="childText" presStyleLbl="revTx" presStyleIdx="3" presStyleCnt="4">
        <dgm:presLayoutVars>
          <dgm:bulletEnabled val="1"/>
        </dgm:presLayoutVars>
      </dgm:prSet>
      <dgm:spPr/>
    </dgm:pt>
  </dgm:ptLst>
  <dgm:cxnLst>
    <dgm:cxn modelId="{9B2EA601-E988-451B-9878-34C7E63B4FA1}" type="presOf" srcId="{27343331-71A1-4CDB-88FF-58648BF9CF50}" destId="{F581E397-F47D-4F0B-AE16-F443ECA37156}" srcOrd="0" destOrd="2" presId="urn:microsoft.com/office/officeart/2005/8/layout/vList2"/>
    <dgm:cxn modelId="{32364303-FB4B-4F0B-B3CD-14347F3AD9D7}" type="presOf" srcId="{D111BF23-A95B-4D21-A06B-00C9DA2F0D2B}" destId="{1114C47D-04CF-4A4B-A00F-8238B8A7BAC2}" srcOrd="0" destOrd="0" presId="urn:microsoft.com/office/officeart/2005/8/layout/vList2"/>
    <dgm:cxn modelId="{09829E04-C5ED-41D9-AFD7-7976C5D09D00}" type="presOf" srcId="{8102E5C7-08B9-4E42-AFB7-95822EDF51EC}" destId="{4C07299D-AA69-4BB9-A14F-86627B5838CD}" srcOrd="0" destOrd="0" presId="urn:microsoft.com/office/officeart/2005/8/layout/vList2"/>
    <dgm:cxn modelId="{5666280D-158C-401B-B3AE-40EF707CE33B}" type="presOf" srcId="{49F1D10F-7700-4EBE-994C-B6E3377F8772}" destId="{905A8410-C43C-4C98-99DA-F8B74F18FAD1}" srcOrd="0" destOrd="1" presId="urn:microsoft.com/office/officeart/2005/8/layout/vList2"/>
    <dgm:cxn modelId="{B8FFD122-93A7-47BA-9F69-02AAC165EEC3}" srcId="{F48D0F0C-B744-4731-ADE8-682CB90EBD53}" destId="{49F1D10F-7700-4EBE-994C-B6E3377F8772}" srcOrd="1" destOrd="0" parTransId="{D0AFD8B8-5DC3-4755-BCF0-21F32FD29B44}" sibTransId="{6947A9FB-3443-4346-B7B9-5B99C60D6898}"/>
    <dgm:cxn modelId="{30E0EA29-DE62-45E1-AE65-E85ED8F75F65}" type="presOf" srcId="{F48D0F0C-B744-4731-ADE8-682CB90EBD53}" destId="{9AE103FE-8A81-455C-9035-D4C09A8A26C8}" srcOrd="0" destOrd="0" presId="urn:microsoft.com/office/officeart/2005/8/layout/vList2"/>
    <dgm:cxn modelId="{19E99E35-0843-47C7-9E7E-DE49A00DD323}" srcId="{D111BF23-A95B-4D21-A06B-00C9DA2F0D2B}" destId="{59DF58DC-74CB-4137-BD2D-1C6C044450DE}" srcOrd="3" destOrd="0" parTransId="{A695CCCC-AA1A-4371-B16F-B252225D6B21}" sibTransId="{5900DC59-C89B-4999-8580-8E5701FE10D4}"/>
    <dgm:cxn modelId="{6279AB36-0D84-4DAB-995E-068C563583F5}" srcId="{00144FD2-3532-4ED4-BBED-AA228A9A62FF}" destId="{82825F30-6AEE-4482-81D0-54F35B426FA9}" srcOrd="0" destOrd="0" parTransId="{51442286-90A7-4FBD-A7F3-9DE96E718ECD}" sibTransId="{D9659BDB-62C1-4994-9970-1E94ABDD88E5}"/>
    <dgm:cxn modelId="{D994B337-9A6A-4B6C-A568-BAE9DD6089BC}" type="presOf" srcId="{59DF58DC-74CB-4137-BD2D-1C6C044450DE}" destId="{4D853263-498C-46C0-8124-815B430255D7}" srcOrd="0" destOrd="0" presId="urn:microsoft.com/office/officeart/2005/8/layout/vList2"/>
    <dgm:cxn modelId="{1A710844-A194-4FE2-827D-30313A3A0E64}" srcId="{D111BF23-A95B-4D21-A06B-00C9DA2F0D2B}" destId="{8102E5C7-08B9-4E42-AFB7-95822EDF51EC}" srcOrd="2" destOrd="0" parTransId="{0E1CD3E1-FC62-4D70-A456-C7246131438C}" sibTransId="{878EE210-6B26-40DD-BF48-3A5254CEE62F}"/>
    <dgm:cxn modelId="{88E94171-5404-4A56-96B3-7AE409429ADE}" type="presOf" srcId="{00144FD2-3532-4ED4-BBED-AA228A9A62FF}" destId="{E8A6D6A9-9929-42C7-9223-A61BF9915021}" srcOrd="0" destOrd="0" presId="urn:microsoft.com/office/officeart/2005/8/layout/vList2"/>
    <dgm:cxn modelId="{170FDB73-A591-4E56-A5DA-4F3D723CD00E}" srcId="{00144FD2-3532-4ED4-BBED-AA228A9A62FF}" destId="{D8D84C27-94C1-49A3-AEA4-12C20F0841EA}" srcOrd="1" destOrd="0" parTransId="{146A0521-74D9-4DFD-8FF7-AB8EBAC0E2A6}" sibTransId="{918F7F49-F4DB-4628-A54D-50C39F499EF8}"/>
    <dgm:cxn modelId="{081C3A56-B246-433B-AE5D-326231FAD03A}" type="presOf" srcId="{E2A4FF96-E649-4BB2-8224-2A2E7C1A5D68}" destId="{F581E397-F47D-4F0B-AE16-F443ECA37156}" srcOrd="0" destOrd="0" presId="urn:microsoft.com/office/officeart/2005/8/layout/vList2"/>
    <dgm:cxn modelId="{5ECDDD7A-D225-4E2D-BD20-6FDEE4CD152C}" srcId="{8102E5C7-08B9-4E42-AFB7-95822EDF51EC}" destId="{E2A4FF96-E649-4BB2-8224-2A2E7C1A5D68}" srcOrd="0" destOrd="0" parTransId="{325AA703-A99E-4657-BAE5-6635FA1A43CD}" sibTransId="{599CA925-EF46-45F1-96D4-897ECCC8C547}"/>
    <dgm:cxn modelId="{04D9E95A-C714-456D-8F6E-73952203CDD0}" type="presOf" srcId="{82825F30-6AEE-4482-81D0-54F35B426FA9}" destId="{1EB5F14D-09C4-4F53-97E5-CBAE3767956E}" srcOrd="0" destOrd="0" presId="urn:microsoft.com/office/officeart/2005/8/layout/vList2"/>
    <dgm:cxn modelId="{EBDC0582-1086-4DB0-9EB5-25EFBFD6F8E5}" srcId="{F48D0F0C-B744-4731-ADE8-682CB90EBD53}" destId="{EDB8EBFC-8F4E-4E8E-8FE4-32E9FB241265}" srcOrd="0" destOrd="0" parTransId="{4A64271D-D48F-47AE-9364-6BB193CFEF55}" sibTransId="{55A9BD3B-C0E7-4B5B-8BF5-0D270ED03E1F}"/>
    <dgm:cxn modelId="{E594FB85-E06A-4CDF-9727-DEFC08B8C692}" type="presOf" srcId="{D8D84C27-94C1-49A3-AEA4-12C20F0841EA}" destId="{1EB5F14D-09C4-4F53-97E5-CBAE3767956E}" srcOrd="0" destOrd="1" presId="urn:microsoft.com/office/officeart/2005/8/layout/vList2"/>
    <dgm:cxn modelId="{32E9A295-6B11-4895-9E32-B2EB34361004}" srcId="{59DF58DC-74CB-4137-BD2D-1C6C044450DE}" destId="{77FDC4A6-1183-4244-871D-C5E52DD5D49F}" srcOrd="0" destOrd="0" parTransId="{7FAEDAE0-EBA9-40A1-ADCA-91D487240748}" sibTransId="{CC30FACD-15E9-47B9-99D9-395F50F2FF9B}"/>
    <dgm:cxn modelId="{878077A8-2C2C-4E70-9358-309DF66AAB68}" type="presOf" srcId="{77FDC4A6-1183-4244-871D-C5E52DD5D49F}" destId="{CBF478AF-F7D0-426C-85EE-A57494380FF7}" srcOrd="0" destOrd="0" presId="urn:microsoft.com/office/officeart/2005/8/layout/vList2"/>
    <dgm:cxn modelId="{4E3863B4-7908-43EC-926B-1BFB64930118}" srcId="{F48D0F0C-B744-4731-ADE8-682CB90EBD53}" destId="{2BEAF28F-292B-40D6-95F1-A61A96B13B9A}" srcOrd="2" destOrd="0" parTransId="{B3135329-0CA2-4596-A360-B56B8E413F90}" sibTransId="{4BE8005D-A586-4033-B37B-E2798255BA5B}"/>
    <dgm:cxn modelId="{ECD309B7-5A8E-4812-BDDB-A841EB556A4B}" srcId="{D111BF23-A95B-4D21-A06B-00C9DA2F0D2B}" destId="{00144FD2-3532-4ED4-BBED-AA228A9A62FF}" srcOrd="1" destOrd="0" parTransId="{F987181F-FF42-4B77-B7EF-31DFD8524D62}" sibTransId="{20CD5BF6-35E7-4749-9510-8BE55B4569EC}"/>
    <dgm:cxn modelId="{DD0BE9BA-4410-4F70-87F4-B27DC9248BA0}" type="presOf" srcId="{2BEAF28F-292B-40D6-95F1-A61A96B13B9A}" destId="{905A8410-C43C-4C98-99DA-F8B74F18FAD1}" srcOrd="0" destOrd="2" presId="urn:microsoft.com/office/officeart/2005/8/layout/vList2"/>
    <dgm:cxn modelId="{359C92C1-53B4-4974-A12A-9EE25150A1AE}" type="presOf" srcId="{EDB8EBFC-8F4E-4E8E-8FE4-32E9FB241265}" destId="{905A8410-C43C-4C98-99DA-F8B74F18FAD1}" srcOrd="0" destOrd="0" presId="urn:microsoft.com/office/officeart/2005/8/layout/vList2"/>
    <dgm:cxn modelId="{2DB8C0C8-E970-4048-BC04-7672F95A18C9}" srcId="{8102E5C7-08B9-4E42-AFB7-95822EDF51EC}" destId="{27343331-71A1-4CDB-88FF-58648BF9CF50}" srcOrd="2" destOrd="0" parTransId="{81FA7EE7-C9C9-43B5-A188-B8EF02CFCC59}" sibTransId="{CF158BB9-928D-460A-9B54-9D240C2D6379}"/>
    <dgm:cxn modelId="{614D0EC9-EABD-4B0B-ACDB-4788CD344988}" srcId="{D111BF23-A95B-4D21-A06B-00C9DA2F0D2B}" destId="{F48D0F0C-B744-4731-ADE8-682CB90EBD53}" srcOrd="0" destOrd="0" parTransId="{B03B68BB-450C-484F-B80E-34C1D127B155}" sibTransId="{2BC9E1BF-C08B-4B18-BBD2-B5D0E41BBCBE}"/>
    <dgm:cxn modelId="{4210FCE1-E1D4-4CD3-A1BD-CF9AE69647FC}" srcId="{8102E5C7-08B9-4E42-AFB7-95822EDF51EC}" destId="{D188322B-596F-40D9-99ED-8411B207FA38}" srcOrd="1" destOrd="0" parTransId="{574ED2A3-4DAF-4F2B-A095-444AC05408B0}" sibTransId="{93B1F127-9FEB-4BB7-894F-92EA227A7B21}"/>
    <dgm:cxn modelId="{42E9B4ED-C1F1-4161-B281-1B77E821B2AB}" type="presOf" srcId="{D188322B-596F-40D9-99ED-8411B207FA38}" destId="{F581E397-F47D-4F0B-AE16-F443ECA37156}" srcOrd="0" destOrd="1" presId="urn:microsoft.com/office/officeart/2005/8/layout/vList2"/>
    <dgm:cxn modelId="{429B074F-C516-42C1-9734-5EE383342350}" type="presParOf" srcId="{1114C47D-04CF-4A4B-A00F-8238B8A7BAC2}" destId="{9AE103FE-8A81-455C-9035-D4C09A8A26C8}" srcOrd="0" destOrd="0" presId="urn:microsoft.com/office/officeart/2005/8/layout/vList2"/>
    <dgm:cxn modelId="{35A404B1-710D-4E79-B70D-1CCEA3769590}" type="presParOf" srcId="{1114C47D-04CF-4A4B-A00F-8238B8A7BAC2}" destId="{905A8410-C43C-4C98-99DA-F8B74F18FAD1}" srcOrd="1" destOrd="0" presId="urn:microsoft.com/office/officeart/2005/8/layout/vList2"/>
    <dgm:cxn modelId="{C5DACFF5-35D7-4FAB-8ED8-B544EEDC485C}" type="presParOf" srcId="{1114C47D-04CF-4A4B-A00F-8238B8A7BAC2}" destId="{E8A6D6A9-9929-42C7-9223-A61BF9915021}" srcOrd="2" destOrd="0" presId="urn:microsoft.com/office/officeart/2005/8/layout/vList2"/>
    <dgm:cxn modelId="{5E73F2FE-5269-473C-97C2-2B30A56798CE}" type="presParOf" srcId="{1114C47D-04CF-4A4B-A00F-8238B8A7BAC2}" destId="{1EB5F14D-09C4-4F53-97E5-CBAE3767956E}" srcOrd="3" destOrd="0" presId="urn:microsoft.com/office/officeart/2005/8/layout/vList2"/>
    <dgm:cxn modelId="{0B16D7C7-F535-4124-AFD6-8A47E050BE6C}" type="presParOf" srcId="{1114C47D-04CF-4A4B-A00F-8238B8A7BAC2}" destId="{4C07299D-AA69-4BB9-A14F-86627B5838CD}" srcOrd="4" destOrd="0" presId="urn:microsoft.com/office/officeart/2005/8/layout/vList2"/>
    <dgm:cxn modelId="{8184FD25-914C-494D-B484-56930E41F133}" type="presParOf" srcId="{1114C47D-04CF-4A4B-A00F-8238B8A7BAC2}" destId="{F581E397-F47D-4F0B-AE16-F443ECA37156}" srcOrd="5" destOrd="0" presId="urn:microsoft.com/office/officeart/2005/8/layout/vList2"/>
    <dgm:cxn modelId="{66D97848-1529-4EC4-AF13-39A3243AFEAA}" type="presParOf" srcId="{1114C47D-04CF-4A4B-A00F-8238B8A7BAC2}" destId="{4D853263-498C-46C0-8124-815B430255D7}" srcOrd="6" destOrd="0" presId="urn:microsoft.com/office/officeart/2005/8/layout/vList2"/>
    <dgm:cxn modelId="{826CF754-0AA6-4663-9E4E-E5901A626ABE}" type="presParOf" srcId="{1114C47D-04CF-4A4B-A00F-8238B8A7BAC2}" destId="{CBF478AF-F7D0-426C-85EE-A57494380FF7}"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58159C-34E4-4E4F-B3CF-8B856F0DD297}">
      <dsp:nvSpPr>
        <dsp:cNvPr id="0" name=""/>
        <dsp:cNvSpPr/>
      </dsp:nvSpPr>
      <dsp:spPr>
        <a:xfrm>
          <a:off x="0" y="36390"/>
          <a:ext cx="5175384" cy="175968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Noncommunicable diseases cause 50% - 70% of global deaths.</a:t>
          </a:r>
          <a:endParaRPr lang="en-US" sz="2000" kern="1200" dirty="0"/>
        </a:p>
      </dsp:txBody>
      <dsp:txXfrm>
        <a:off x="85900" y="122290"/>
        <a:ext cx="5003584" cy="1587880"/>
      </dsp:txXfrm>
    </dsp:sp>
    <dsp:sp modelId="{2923B259-EE7F-4B7B-A3D0-ED14F7A48615}">
      <dsp:nvSpPr>
        <dsp:cNvPr id="0" name=""/>
        <dsp:cNvSpPr/>
      </dsp:nvSpPr>
      <dsp:spPr>
        <a:xfrm>
          <a:off x="0" y="1888230"/>
          <a:ext cx="5175384" cy="1759680"/>
        </a:xfrm>
        <a:prstGeom prst="roundRect">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Chronic, preventable, and rising fastest in low-to-middle income regions.</a:t>
          </a:r>
        </a:p>
      </dsp:txBody>
      <dsp:txXfrm>
        <a:off x="85900" y="1974130"/>
        <a:ext cx="5003584" cy="1587880"/>
      </dsp:txXfrm>
    </dsp:sp>
    <dsp:sp modelId="{6C070315-973C-4EF8-B9B2-2A738564E826}">
      <dsp:nvSpPr>
        <dsp:cNvPr id="0" name=""/>
        <dsp:cNvSpPr/>
      </dsp:nvSpPr>
      <dsp:spPr>
        <a:xfrm>
          <a:off x="0" y="3740070"/>
          <a:ext cx="5175384" cy="1759680"/>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Economic burden expected to exceed USD 47 trillion by 2030</a:t>
          </a:r>
        </a:p>
      </dsp:txBody>
      <dsp:txXfrm>
        <a:off x="85900" y="3825970"/>
        <a:ext cx="5003584" cy="15878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9DE04C-7E51-4677-B27B-9FAE00BBD76C}">
      <dsp:nvSpPr>
        <dsp:cNvPr id="0" name=""/>
        <dsp:cNvSpPr/>
      </dsp:nvSpPr>
      <dsp:spPr>
        <a:xfrm>
          <a:off x="0" y="0"/>
          <a:ext cx="5175384"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4AD871-4C42-4692-95BC-5D3AE99839D0}">
      <dsp:nvSpPr>
        <dsp:cNvPr id="0" name=""/>
        <dsp:cNvSpPr/>
      </dsp:nvSpPr>
      <dsp:spPr>
        <a:xfrm>
          <a:off x="0" y="0"/>
          <a:ext cx="5175384"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Rapid urbanization, lifestyle shifts, high-income populations</a:t>
          </a:r>
        </a:p>
      </dsp:txBody>
      <dsp:txXfrm>
        <a:off x="0" y="0"/>
        <a:ext cx="5175384" cy="1384035"/>
      </dsp:txXfrm>
    </dsp:sp>
    <dsp:sp modelId="{511DCE88-EE6D-4398-99F5-1D55FE330635}">
      <dsp:nvSpPr>
        <dsp:cNvPr id="0" name=""/>
        <dsp:cNvSpPr/>
      </dsp:nvSpPr>
      <dsp:spPr>
        <a:xfrm>
          <a:off x="0" y="1384035"/>
          <a:ext cx="5175384"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E88251-CF36-40E5-AA69-7BDE10904D96}">
      <dsp:nvSpPr>
        <dsp:cNvPr id="0" name=""/>
        <dsp:cNvSpPr/>
      </dsp:nvSpPr>
      <dsp:spPr>
        <a:xfrm>
          <a:off x="0" y="1384035"/>
          <a:ext cx="5175384"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Some of the world’s highest obesity and diabetes rates</a:t>
          </a:r>
        </a:p>
      </dsp:txBody>
      <dsp:txXfrm>
        <a:off x="0" y="1384035"/>
        <a:ext cx="5175384" cy="1384035"/>
      </dsp:txXfrm>
    </dsp:sp>
    <dsp:sp modelId="{4889CC5B-5F46-4592-8296-D58052E89F46}">
      <dsp:nvSpPr>
        <dsp:cNvPr id="0" name=""/>
        <dsp:cNvSpPr/>
      </dsp:nvSpPr>
      <dsp:spPr>
        <a:xfrm>
          <a:off x="0" y="2768070"/>
          <a:ext cx="5175384"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1AD0D4-31DA-48AA-A24B-C07F30FB98AA}">
      <dsp:nvSpPr>
        <dsp:cNvPr id="0" name=""/>
        <dsp:cNvSpPr/>
      </dsp:nvSpPr>
      <dsp:spPr>
        <a:xfrm>
          <a:off x="0" y="2768070"/>
          <a:ext cx="5175384"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Youth-dominant demographics at risk of early chronic disease</a:t>
          </a:r>
        </a:p>
      </dsp:txBody>
      <dsp:txXfrm>
        <a:off x="0" y="2768070"/>
        <a:ext cx="5175384" cy="1384035"/>
      </dsp:txXfrm>
    </dsp:sp>
    <dsp:sp modelId="{7A8BB340-86B9-4CBA-9D9E-B7D765A1D035}">
      <dsp:nvSpPr>
        <dsp:cNvPr id="0" name=""/>
        <dsp:cNvSpPr/>
      </dsp:nvSpPr>
      <dsp:spPr>
        <a:xfrm>
          <a:off x="0" y="4152105"/>
          <a:ext cx="5175384"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390806-81B7-4BD1-9909-EBEBAF3547AD}">
      <dsp:nvSpPr>
        <dsp:cNvPr id="0" name=""/>
        <dsp:cNvSpPr/>
      </dsp:nvSpPr>
      <dsp:spPr>
        <a:xfrm>
          <a:off x="0" y="4152105"/>
          <a:ext cx="5175384"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Governments spending more but not achieving prevention</a:t>
          </a:r>
        </a:p>
      </dsp:txBody>
      <dsp:txXfrm>
        <a:off x="0" y="4152105"/>
        <a:ext cx="5175384" cy="13840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3A72F6-86C4-490F-B95F-70006C64CE52}">
      <dsp:nvSpPr>
        <dsp:cNvPr id="0" name=""/>
        <dsp:cNvSpPr/>
      </dsp:nvSpPr>
      <dsp:spPr>
        <a:xfrm>
          <a:off x="0" y="708097"/>
          <a:ext cx="7886700" cy="1307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77701B-9DB3-4D67-9B66-AD8713CDA2DC}">
      <dsp:nvSpPr>
        <dsp:cNvPr id="0" name=""/>
        <dsp:cNvSpPr/>
      </dsp:nvSpPr>
      <dsp:spPr>
        <a:xfrm>
          <a:off x="395445" y="1002230"/>
          <a:ext cx="718991" cy="7189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9344D45-0C5F-4EEF-BAA3-631AA2779DA5}">
      <dsp:nvSpPr>
        <dsp:cNvPr id="0" name=""/>
        <dsp:cNvSpPr/>
      </dsp:nvSpPr>
      <dsp:spPr>
        <a:xfrm>
          <a:off x="1509882" y="708097"/>
          <a:ext cx="63768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1066800">
            <a:lnSpc>
              <a:spcPct val="90000"/>
            </a:lnSpc>
            <a:spcBef>
              <a:spcPct val="0"/>
            </a:spcBef>
            <a:spcAft>
              <a:spcPct val="35000"/>
            </a:spcAft>
            <a:buNone/>
          </a:pPr>
          <a:r>
            <a:rPr lang="en-US" sz="2400" kern="1200"/>
            <a:t>Vision 2030 prioritizes improving quality of life, reducing preventable diseases, and building a sustainable health system.</a:t>
          </a:r>
        </a:p>
      </dsp:txBody>
      <dsp:txXfrm>
        <a:off x="1509882" y="708097"/>
        <a:ext cx="6376817" cy="1307257"/>
      </dsp:txXfrm>
    </dsp:sp>
    <dsp:sp modelId="{CBED647B-DEC2-45D5-A7CF-489091F3D98C}">
      <dsp:nvSpPr>
        <dsp:cNvPr id="0" name=""/>
        <dsp:cNvSpPr/>
      </dsp:nvSpPr>
      <dsp:spPr>
        <a:xfrm>
          <a:off x="0" y="2342169"/>
          <a:ext cx="7886700" cy="130725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FA2FF6-80F3-49B4-AE74-187D24A035CA}">
      <dsp:nvSpPr>
        <dsp:cNvPr id="0" name=""/>
        <dsp:cNvSpPr/>
      </dsp:nvSpPr>
      <dsp:spPr>
        <a:xfrm>
          <a:off x="395445" y="2636302"/>
          <a:ext cx="718991" cy="7189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67D04D6-8637-4663-850F-0B621E67E7FE}">
      <dsp:nvSpPr>
        <dsp:cNvPr id="0" name=""/>
        <dsp:cNvSpPr/>
      </dsp:nvSpPr>
      <dsp:spPr>
        <a:xfrm>
          <a:off x="1509882" y="2342169"/>
          <a:ext cx="63768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1066800">
            <a:lnSpc>
              <a:spcPct val="90000"/>
            </a:lnSpc>
            <a:spcBef>
              <a:spcPct val="0"/>
            </a:spcBef>
            <a:spcAft>
              <a:spcPct val="35000"/>
            </a:spcAft>
            <a:buNone/>
          </a:pPr>
          <a:r>
            <a:rPr lang="en-US" sz="2400" kern="1200"/>
            <a:t>This project directly supports those goals by identifying policy gaps and opportunities for earlier intervention.</a:t>
          </a:r>
        </a:p>
      </dsp:txBody>
      <dsp:txXfrm>
        <a:off x="1509882" y="2342169"/>
        <a:ext cx="6376817" cy="130725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47BF0D-A16C-4F67-B17D-6642436351A3}">
      <dsp:nvSpPr>
        <dsp:cNvPr id="0" name=""/>
        <dsp:cNvSpPr/>
      </dsp:nvSpPr>
      <dsp:spPr>
        <a:xfrm>
          <a:off x="757092" y="1992"/>
          <a:ext cx="3034531" cy="182071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This project compares GCC NCD mortality patterns with global benchmarks.</a:t>
          </a:r>
        </a:p>
      </dsp:txBody>
      <dsp:txXfrm>
        <a:off x="757092" y="1992"/>
        <a:ext cx="3034531" cy="1820718"/>
      </dsp:txXfrm>
    </dsp:sp>
    <dsp:sp modelId="{F1EB1C9E-69C9-4210-AE7B-E85C842839BB}">
      <dsp:nvSpPr>
        <dsp:cNvPr id="0" name=""/>
        <dsp:cNvSpPr/>
      </dsp:nvSpPr>
      <dsp:spPr>
        <a:xfrm>
          <a:off x="4095076" y="1992"/>
          <a:ext cx="3034531" cy="1820718"/>
        </a:xfrm>
        <a:prstGeom prst="rect">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It explores mortality data, behavioral risk factors, health spending, and policy coverage.</a:t>
          </a:r>
        </a:p>
      </dsp:txBody>
      <dsp:txXfrm>
        <a:off x="4095076" y="1992"/>
        <a:ext cx="3034531" cy="1820718"/>
      </dsp:txXfrm>
    </dsp:sp>
    <dsp:sp modelId="{58AE36CB-3D81-40A7-AE35-F59B1EBDF50B}">
      <dsp:nvSpPr>
        <dsp:cNvPr id="0" name=""/>
        <dsp:cNvSpPr/>
      </dsp:nvSpPr>
      <dsp:spPr>
        <a:xfrm>
          <a:off x="2426084" y="2126164"/>
          <a:ext cx="3034531" cy="1820718"/>
        </a:xfrm>
        <a:prstGeom prst="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We focus on the 6 GCC countries, using WHO and World Bank data</a:t>
          </a:r>
        </a:p>
      </dsp:txBody>
      <dsp:txXfrm>
        <a:off x="2426084" y="2126164"/>
        <a:ext cx="3034531" cy="182071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E103FE-8A81-455C-9035-D4C09A8A26C8}">
      <dsp:nvSpPr>
        <dsp:cNvPr id="0" name=""/>
        <dsp:cNvSpPr/>
      </dsp:nvSpPr>
      <dsp:spPr>
        <a:xfrm>
          <a:off x="0" y="142328"/>
          <a:ext cx="4683949" cy="71604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t>Primary dataset</a:t>
          </a:r>
          <a:r>
            <a:rPr lang="en-US" sz="1800" kern="1200" dirty="0"/>
            <a:t>: WHO Mortality Database ICD-10 (2017-2024)</a:t>
          </a:r>
        </a:p>
      </dsp:txBody>
      <dsp:txXfrm>
        <a:off x="34954" y="177282"/>
        <a:ext cx="4614041" cy="646132"/>
      </dsp:txXfrm>
    </dsp:sp>
    <dsp:sp modelId="{905A8410-C43C-4C98-99DA-F8B74F18FAD1}">
      <dsp:nvSpPr>
        <dsp:cNvPr id="0" name=""/>
        <dsp:cNvSpPr/>
      </dsp:nvSpPr>
      <dsp:spPr>
        <a:xfrm>
          <a:off x="0" y="858368"/>
          <a:ext cx="4683949" cy="931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715"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To count NCD deaths by country, age, sex, and cause</a:t>
          </a:r>
        </a:p>
        <a:p>
          <a:pPr marL="114300" lvl="1" indent="-114300" algn="l" defTabSz="622300">
            <a:lnSpc>
              <a:spcPct val="90000"/>
            </a:lnSpc>
            <a:spcBef>
              <a:spcPct val="0"/>
            </a:spcBef>
            <a:spcAft>
              <a:spcPct val="20000"/>
            </a:spcAft>
            <a:buChar char="•"/>
          </a:pPr>
          <a:r>
            <a:rPr lang="en-US" sz="1400" kern="1200" dirty="0"/>
            <a:t>Helped compare GCC with global regions</a:t>
          </a:r>
        </a:p>
        <a:p>
          <a:pPr marL="114300" lvl="1" indent="-114300" algn="l" defTabSz="622300">
            <a:lnSpc>
              <a:spcPct val="90000"/>
            </a:lnSpc>
            <a:spcBef>
              <a:spcPct val="0"/>
            </a:spcBef>
            <a:spcAft>
              <a:spcPct val="20000"/>
            </a:spcAft>
            <a:buChar char="•"/>
          </a:pPr>
          <a:r>
            <a:rPr lang="en-US" sz="1400" kern="1200" dirty="0"/>
            <a:t>Used to group causes like heart disease, diabetes, and cancer</a:t>
          </a:r>
        </a:p>
      </dsp:txBody>
      <dsp:txXfrm>
        <a:off x="0" y="858368"/>
        <a:ext cx="4683949" cy="931500"/>
      </dsp:txXfrm>
    </dsp:sp>
    <dsp:sp modelId="{E8A6D6A9-9929-42C7-9223-A61BF9915021}">
      <dsp:nvSpPr>
        <dsp:cNvPr id="0" name=""/>
        <dsp:cNvSpPr/>
      </dsp:nvSpPr>
      <dsp:spPr>
        <a:xfrm>
          <a:off x="0" y="1789868"/>
          <a:ext cx="4683949" cy="716040"/>
        </a:xfrm>
        <a:prstGeom prst="roundRect">
          <a:avLst/>
        </a:prstGeom>
        <a:solidFill>
          <a:schemeClr val="accent2">
            <a:hueOff val="1560506"/>
            <a:satOff val="-1946"/>
            <a:lumOff val="4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t>World Bank Population Data (2023)</a:t>
          </a:r>
        </a:p>
      </dsp:txBody>
      <dsp:txXfrm>
        <a:off x="34954" y="1824822"/>
        <a:ext cx="4614041" cy="646132"/>
      </dsp:txXfrm>
    </dsp:sp>
    <dsp:sp modelId="{1EB5F14D-09C4-4F53-97E5-CBAE3767956E}">
      <dsp:nvSpPr>
        <dsp:cNvPr id="0" name=""/>
        <dsp:cNvSpPr/>
      </dsp:nvSpPr>
      <dsp:spPr>
        <a:xfrm>
          <a:off x="0" y="2505908"/>
          <a:ext cx="4683949" cy="484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715"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b="0" kern="1200" dirty="0"/>
            <a:t>To calculate deaths per 100,000 people</a:t>
          </a:r>
        </a:p>
        <a:p>
          <a:pPr marL="114300" lvl="1" indent="-114300" algn="l" defTabSz="622300">
            <a:lnSpc>
              <a:spcPct val="90000"/>
            </a:lnSpc>
            <a:spcBef>
              <a:spcPct val="0"/>
            </a:spcBef>
            <a:spcAft>
              <a:spcPct val="20000"/>
            </a:spcAft>
            <a:buChar char="•"/>
          </a:pPr>
          <a:r>
            <a:rPr lang="en-US" sz="1400" b="0" kern="1200" dirty="0"/>
            <a:t>Helped adjust for country size and make fair comparisons</a:t>
          </a:r>
        </a:p>
      </dsp:txBody>
      <dsp:txXfrm>
        <a:off x="0" y="2505908"/>
        <a:ext cx="4683949" cy="484380"/>
      </dsp:txXfrm>
    </dsp:sp>
    <dsp:sp modelId="{4C07299D-AA69-4BB9-A14F-86627B5838CD}">
      <dsp:nvSpPr>
        <dsp:cNvPr id="0" name=""/>
        <dsp:cNvSpPr/>
      </dsp:nvSpPr>
      <dsp:spPr>
        <a:xfrm>
          <a:off x="0" y="2990288"/>
          <a:ext cx="4683949" cy="716040"/>
        </a:xfrm>
        <a:prstGeom prst="roundRect">
          <a:avLst/>
        </a:prstGeom>
        <a:solidFill>
          <a:schemeClr val="accent2">
            <a:hueOff val="3121013"/>
            <a:satOff val="-3893"/>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t>WHO NCD Country Profiles (2020)</a:t>
          </a:r>
          <a:endParaRPr lang="en-US" sz="1800" kern="1200" dirty="0"/>
        </a:p>
      </dsp:txBody>
      <dsp:txXfrm>
        <a:off x="34954" y="3025242"/>
        <a:ext cx="4614041" cy="646132"/>
      </dsp:txXfrm>
    </dsp:sp>
    <dsp:sp modelId="{F581E397-F47D-4F0B-AE16-F443ECA37156}">
      <dsp:nvSpPr>
        <dsp:cNvPr id="0" name=""/>
        <dsp:cNvSpPr/>
      </dsp:nvSpPr>
      <dsp:spPr>
        <a:xfrm>
          <a:off x="0" y="3706328"/>
          <a:ext cx="4683949"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715"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To show risk factor levels like obesity and diabetes</a:t>
          </a:r>
        </a:p>
        <a:p>
          <a:pPr marL="114300" lvl="1" indent="-114300" algn="l" defTabSz="622300">
            <a:lnSpc>
              <a:spcPct val="90000"/>
            </a:lnSpc>
            <a:spcBef>
              <a:spcPct val="0"/>
            </a:spcBef>
            <a:spcAft>
              <a:spcPct val="20000"/>
            </a:spcAft>
            <a:buChar char="•"/>
          </a:pPr>
          <a:r>
            <a:rPr lang="en-US" sz="1400" kern="1200" dirty="0"/>
            <a:t>Helped in getting NCD rates for different countries</a:t>
          </a:r>
        </a:p>
        <a:p>
          <a:pPr marL="114300" lvl="1" indent="-114300" algn="l" defTabSz="622300">
            <a:lnSpc>
              <a:spcPct val="90000"/>
            </a:lnSpc>
            <a:spcBef>
              <a:spcPct val="0"/>
            </a:spcBef>
            <a:spcAft>
              <a:spcPct val="20000"/>
            </a:spcAft>
            <a:buChar char="•"/>
          </a:pPr>
          <a:r>
            <a:rPr lang="en-US" sz="1400" kern="1200" dirty="0"/>
            <a:t> Also checked if they have national policies for NCDs</a:t>
          </a:r>
        </a:p>
      </dsp:txBody>
      <dsp:txXfrm>
        <a:off x="0" y="3706328"/>
        <a:ext cx="4683949" cy="726570"/>
      </dsp:txXfrm>
    </dsp:sp>
    <dsp:sp modelId="{4D853263-498C-46C0-8124-815B430255D7}">
      <dsp:nvSpPr>
        <dsp:cNvPr id="0" name=""/>
        <dsp:cNvSpPr/>
      </dsp:nvSpPr>
      <dsp:spPr>
        <a:xfrm>
          <a:off x="0" y="4432898"/>
          <a:ext cx="4683949" cy="716040"/>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t>World Bank &amp; OECD Health Spending Data (2021)</a:t>
          </a:r>
          <a:endParaRPr lang="en-US" sz="1800" kern="1200" dirty="0"/>
        </a:p>
      </dsp:txBody>
      <dsp:txXfrm>
        <a:off x="34954" y="4467852"/>
        <a:ext cx="4614041" cy="646132"/>
      </dsp:txXfrm>
    </dsp:sp>
    <dsp:sp modelId="{CBF478AF-F7D0-426C-85EE-A57494380FF7}">
      <dsp:nvSpPr>
        <dsp:cNvPr id="0" name=""/>
        <dsp:cNvSpPr/>
      </dsp:nvSpPr>
      <dsp:spPr>
        <a:xfrm>
          <a:off x="0" y="5148938"/>
          <a:ext cx="4683949"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715"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To see how much countries spend on health (% of GDP)</a:t>
          </a:r>
        </a:p>
      </dsp:txBody>
      <dsp:txXfrm>
        <a:off x="0" y="5148938"/>
        <a:ext cx="4683949" cy="2980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7/1/2025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7/1/2025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7/1/2025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7/1/2025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7/1/2025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7/1/2025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7/1/2025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7/1/2025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7/1/2025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7/1/2025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7/1/2025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7/1/2025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5818" y="0"/>
            <a:ext cx="7472363"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0"/>
            <a:ext cx="7461504"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43002" y="1999615"/>
            <a:ext cx="6858000" cy="2764028"/>
          </a:xfrm>
        </p:spPr>
        <p:txBody>
          <a:bodyPr vert="horz" lIns="91440" tIns="45720" rIns="91440" bIns="45720" rtlCol="0" anchor="ctr">
            <a:normAutofit/>
          </a:bodyPr>
          <a:lstStyle/>
          <a:p>
            <a:pPr defTabSz="914400">
              <a:lnSpc>
                <a:spcPct val="90000"/>
              </a:lnSpc>
            </a:pPr>
            <a:r>
              <a:rPr lang="en-US" sz="6000" b="1" kern="1200" dirty="0">
                <a:solidFill>
                  <a:schemeClr val="tx1"/>
                </a:solidFill>
                <a:latin typeface="+mj-lt"/>
                <a:ea typeface="+mj-ea"/>
                <a:cs typeface="+mj-cs"/>
              </a:rPr>
              <a:t>The Silent Burden: Uncovering NCD Mortality in the GCC</a:t>
            </a:r>
          </a:p>
        </p:txBody>
      </p:sp>
      <p:sp>
        <p:nvSpPr>
          <p:cNvPr id="3" name="Content Placeholder 2"/>
          <p:cNvSpPr>
            <a:spLocks noGrp="1"/>
          </p:cNvSpPr>
          <p:nvPr>
            <p:ph idx="1"/>
          </p:nvPr>
        </p:nvSpPr>
        <p:spPr>
          <a:xfrm>
            <a:off x="1475184" y="5645150"/>
            <a:ext cx="6193632" cy="631825"/>
          </a:xfrm>
        </p:spPr>
        <p:txBody>
          <a:bodyPr vert="horz" lIns="91440" tIns="45720" rIns="91440" bIns="45720" rtlCol="0" anchor="ctr">
            <a:normAutofit fontScale="92500" lnSpcReduction="20000"/>
          </a:bodyPr>
          <a:lstStyle/>
          <a:p>
            <a:pPr marL="0" indent="0" algn="ctr" defTabSz="914400">
              <a:lnSpc>
                <a:spcPct val="90000"/>
              </a:lnSpc>
              <a:spcBef>
                <a:spcPts val="1000"/>
              </a:spcBef>
              <a:buNone/>
            </a:pPr>
            <a:r>
              <a:rPr lang="en-US" sz="1900" kern="1200" dirty="0">
                <a:solidFill>
                  <a:schemeClr val="tx1"/>
                </a:solidFill>
                <a:latin typeface="+mn-lt"/>
                <a:ea typeface="+mn-ea"/>
                <a:cs typeface="+mn-cs"/>
              </a:rPr>
              <a:t>Capstone Project – General Assembly </a:t>
            </a:r>
          </a:p>
          <a:p>
            <a:pPr marL="0" indent="0" algn="ctr" defTabSz="914400">
              <a:lnSpc>
                <a:spcPct val="90000"/>
              </a:lnSpc>
              <a:spcBef>
                <a:spcPts val="1000"/>
              </a:spcBef>
              <a:buNone/>
            </a:pPr>
            <a:r>
              <a:rPr lang="en-US" sz="1900" kern="1200" dirty="0">
                <a:solidFill>
                  <a:schemeClr val="tx1"/>
                </a:solidFill>
                <a:latin typeface="+mn-lt"/>
                <a:ea typeface="+mn-ea"/>
                <a:cs typeface="+mn-cs"/>
              </a:rPr>
              <a:t>Mohamed Alqallaf | Healthcare Data Analyst</a:t>
            </a:r>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88920" y="5524786"/>
            <a:ext cx="356616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About – Salamatak">
            <a:extLst>
              <a:ext uri="{FF2B5EF4-FFF2-40B4-BE49-F238E27FC236}">
                <a16:creationId xmlns:a16="http://schemas.microsoft.com/office/drawing/2014/main" id="{EF7251BB-36C0-FA7F-4E96-12288592FB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4326" y="0"/>
            <a:ext cx="4815346" cy="16084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202" y="502920"/>
            <a:ext cx="2564892" cy="1463040"/>
          </a:xfrm>
        </p:spPr>
        <p:txBody>
          <a:bodyPr anchor="ctr">
            <a:normAutofit fontScale="90000"/>
          </a:bodyPr>
          <a:lstStyle/>
          <a:p>
            <a:pPr>
              <a:lnSpc>
                <a:spcPct val="90000"/>
              </a:lnSpc>
            </a:pPr>
            <a:r>
              <a:rPr lang="en-US" sz="3600" b="1" dirty="0"/>
              <a:t>Country-Level Variation in the GCC Deaths💀</a:t>
            </a:r>
          </a:p>
        </p:txBody>
      </p:sp>
      <p:sp>
        <p:nvSpPr>
          <p:cNvPr id="15"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80309" y="1227582"/>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90721" y="502920"/>
            <a:ext cx="5170932" cy="1463040"/>
          </a:xfrm>
        </p:spPr>
        <p:txBody>
          <a:bodyPr anchor="ctr">
            <a:normAutofit fontScale="92500" lnSpcReduction="20000"/>
          </a:bodyPr>
          <a:lstStyle/>
          <a:p>
            <a:pPr marL="0" indent="0">
              <a:buNone/>
            </a:pPr>
            <a:r>
              <a:rPr lang="en-US" sz="2400" dirty="0"/>
              <a:t>Within the GCC, Kuwait, and Saudi Arabia show elevated NCD mortality rates. Cardiovascular disease leads as the top cause, with implications for national productivity.</a:t>
            </a:r>
          </a:p>
        </p:txBody>
      </p:sp>
      <p:pic>
        <p:nvPicPr>
          <p:cNvPr id="8" name="Picture 7">
            <a:extLst>
              <a:ext uri="{FF2B5EF4-FFF2-40B4-BE49-F238E27FC236}">
                <a16:creationId xmlns:a16="http://schemas.microsoft.com/office/drawing/2014/main" id="{F0EB5967-7F01-17D2-3186-E8B9C3649067}"/>
              </a:ext>
            </a:extLst>
          </p:cNvPr>
          <p:cNvPicPr>
            <a:picLocks noChangeAspect="1"/>
          </p:cNvPicPr>
          <p:nvPr/>
        </p:nvPicPr>
        <p:blipFill>
          <a:blip r:embed="rId2"/>
          <a:stretch>
            <a:fillRect/>
          </a:stretch>
        </p:blipFill>
        <p:spPr>
          <a:xfrm>
            <a:off x="236601" y="3120519"/>
            <a:ext cx="8670798" cy="323456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BB69866-13DF-A333-05C8-6E07A69CC933}"/>
              </a:ext>
            </a:extLst>
          </p:cNvPr>
          <p:cNvSpPr>
            <a:spLocks noGrp="1"/>
          </p:cNvSpPr>
          <p:nvPr>
            <p:ph type="title"/>
          </p:nvPr>
        </p:nvSpPr>
        <p:spPr>
          <a:xfrm>
            <a:off x="836676" y="548640"/>
            <a:ext cx="7626096" cy="1179576"/>
          </a:xfrm>
        </p:spPr>
        <p:txBody>
          <a:bodyPr>
            <a:normAutofit/>
          </a:bodyPr>
          <a:lstStyle/>
          <a:p>
            <a:r>
              <a:rPr lang="en-US" sz="3600" b="1" dirty="0"/>
              <a:t>NCD Death category breakdown💀</a:t>
            </a:r>
          </a:p>
        </p:txBody>
      </p:sp>
      <p:sp>
        <p:nvSpPr>
          <p:cNvPr id="18" name="Rectangle 17">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70799"/>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FD194489-CDBD-4023-9DF1-FE183CB89CCC}"/>
              </a:ext>
            </a:extLst>
          </p:cNvPr>
          <p:cNvPicPr>
            <a:picLocks noChangeAspect="1"/>
          </p:cNvPicPr>
          <p:nvPr/>
        </p:nvPicPr>
        <p:blipFill>
          <a:blip r:embed="rId2"/>
          <a:stretch>
            <a:fillRect/>
          </a:stretch>
        </p:blipFill>
        <p:spPr>
          <a:xfrm>
            <a:off x="266008" y="2276855"/>
            <a:ext cx="8767432" cy="4517107"/>
          </a:xfrm>
          <a:prstGeom prst="rect">
            <a:avLst/>
          </a:prstGeom>
        </p:spPr>
      </p:pic>
    </p:spTree>
    <p:extLst>
      <p:ext uri="{BB962C8B-B14F-4D97-AF65-F5344CB8AC3E}">
        <p14:creationId xmlns:p14="http://schemas.microsoft.com/office/powerpoint/2010/main" val="1511954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202" y="639520"/>
            <a:ext cx="2571750" cy="1719072"/>
          </a:xfrm>
        </p:spPr>
        <p:txBody>
          <a:bodyPr anchor="b">
            <a:normAutofit fontScale="90000"/>
          </a:bodyPr>
          <a:lstStyle/>
          <a:p>
            <a:pPr>
              <a:lnSpc>
                <a:spcPct val="90000"/>
              </a:lnSpc>
            </a:pPr>
            <a:r>
              <a:rPr lang="en-US" sz="3200" b="1" dirty="0"/>
              <a:t>Regional Comparison of NCD Deaths 🌍</a:t>
            </a:r>
          </a:p>
        </p:txBody>
      </p:sp>
      <p:sp>
        <p:nvSpPr>
          <p:cNvPr id="1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2573756"/>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73202" y="2807208"/>
            <a:ext cx="2571750" cy="3410712"/>
          </a:xfrm>
        </p:spPr>
        <p:txBody>
          <a:bodyPr anchor="t">
            <a:normAutofit/>
          </a:bodyPr>
          <a:lstStyle/>
          <a:p>
            <a:pPr marL="0" indent="0">
              <a:buNone/>
            </a:pPr>
            <a:r>
              <a:rPr lang="en-US" sz="2400" dirty="0"/>
              <a:t>The GCC's NCD mortality profile is similar to that of OECD countries but without equivalent preventive outcomes..</a:t>
            </a:r>
          </a:p>
        </p:txBody>
      </p:sp>
      <p:pic>
        <p:nvPicPr>
          <p:cNvPr id="5" name="Picture 4">
            <a:extLst>
              <a:ext uri="{FF2B5EF4-FFF2-40B4-BE49-F238E27FC236}">
                <a16:creationId xmlns:a16="http://schemas.microsoft.com/office/drawing/2014/main" id="{0084A1DA-B5BE-9ABB-4882-6E033473B0E7}"/>
              </a:ext>
            </a:extLst>
          </p:cNvPr>
          <p:cNvPicPr>
            <a:picLocks noChangeAspect="1"/>
          </p:cNvPicPr>
          <p:nvPr/>
        </p:nvPicPr>
        <p:blipFill>
          <a:blip r:embed="rId2"/>
          <a:stretch>
            <a:fillRect/>
          </a:stretch>
        </p:blipFill>
        <p:spPr>
          <a:xfrm>
            <a:off x="2923779" y="2653716"/>
            <a:ext cx="6159635" cy="420428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CBF4482-EFF3-DE46-9F30-3D29442466A4}"/>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BA6AE31-536B-0C99-FAD8-BC0EB58F61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06C1F4-C2CF-4761-9BDF-D36952D6176F}"/>
              </a:ext>
            </a:extLst>
          </p:cNvPr>
          <p:cNvSpPr>
            <a:spLocks noGrp="1"/>
          </p:cNvSpPr>
          <p:nvPr>
            <p:ph type="title"/>
          </p:nvPr>
        </p:nvSpPr>
        <p:spPr>
          <a:xfrm>
            <a:off x="473202" y="639520"/>
            <a:ext cx="2571750" cy="1719072"/>
          </a:xfrm>
        </p:spPr>
        <p:txBody>
          <a:bodyPr anchor="b">
            <a:normAutofit fontScale="90000"/>
          </a:bodyPr>
          <a:lstStyle/>
          <a:p>
            <a:pPr>
              <a:lnSpc>
                <a:spcPct val="90000"/>
              </a:lnSpc>
            </a:pPr>
            <a:r>
              <a:rPr lang="en-US" sz="3200" b="1" dirty="0"/>
              <a:t>Demographic Insights: Age and Sex 🚹🚺</a:t>
            </a:r>
          </a:p>
        </p:txBody>
      </p:sp>
      <p:sp>
        <p:nvSpPr>
          <p:cNvPr id="19" name="sketch line">
            <a:extLst>
              <a:ext uri="{FF2B5EF4-FFF2-40B4-BE49-F238E27FC236}">
                <a16:creationId xmlns:a16="http://schemas.microsoft.com/office/drawing/2014/main" id="{F36DE46E-E32D-4EDC-F428-E477CCBDD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2573756"/>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ED6A116-976C-56AD-8B95-FD05E0F4FC1C}"/>
              </a:ext>
            </a:extLst>
          </p:cNvPr>
          <p:cNvSpPr>
            <a:spLocks noGrp="1"/>
          </p:cNvSpPr>
          <p:nvPr>
            <p:ph idx="1"/>
          </p:nvPr>
        </p:nvSpPr>
        <p:spPr>
          <a:xfrm>
            <a:off x="473202" y="2807208"/>
            <a:ext cx="2571750" cy="3410712"/>
          </a:xfrm>
        </p:spPr>
        <p:txBody>
          <a:bodyPr anchor="t">
            <a:normAutofit fontScale="92500" lnSpcReduction="10000"/>
          </a:bodyPr>
          <a:lstStyle/>
          <a:p>
            <a:pPr marL="0" indent="0">
              <a:buNone/>
            </a:pPr>
            <a:r>
              <a:rPr lang="en-US" sz="2400" dirty="0"/>
              <a:t>Men of middle age and older are disproportionately affected by NCDs in the GCC. Early intervention in this demographic supports national labor force sustainability objectives.</a:t>
            </a:r>
          </a:p>
        </p:txBody>
      </p:sp>
      <p:pic>
        <p:nvPicPr>
          <p:cNvPr id="6" name="Picture 5">
            <a:extLst>
              <a:ext uri="{FF2B5EF4-FFF2-40B4-BE49-F238E27FC236}">
                <a16:creationId xmlns:a16="http://schemas.microsoft.com/office/drawing/2014/main" id="{4EB2AB13-B65F-D183-8630-043C6AA35A8F}"/>
              </a:ext>
            </a:extLst>
          </p:cNvPr>
          <p:cNvPicPr>
            <a:picLocks noChangeAspect="1"/>
          </p:cNvPicPr>
          <p:nvPr/>
        </p:nvPicPr>
        <p:blipFill>
          <a:blip r:embed="rId2"/>
          <a:srcRect l="1820"/>
          <a:stretch>
            <a:fillRect/>
          </a:stretch>
        </p:blipFill>
        <p:spPr>
          <a:xfrm>
            <a:off x="2923779" y="2043494"/>
            <a:ext cx="6002765" cy="4814506"/>
          </a:xfrm>
          <a:prstGeom prst="rect">
            <a:avLst/>
          </a:prstGeom>
        </p:spPr>
      </p:pic>
    </p:spTree>
    <p:extLst>
      <p:ext uri="{BB962C8B-B14F-4D97-AF65-F5344CB8AC3E}">
        <p14:creationId xmlns:p14="http://schemas.microsoft.com/office/powerpoint/2010/main" val="1299450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202" y="502920"/>
            <a:ext cx="2564892" cy="1463040"/>
          </a:xfrm>
        </p:spPr>
        <p:txBody>
          <a:bodyPr anchor="ctr">
            <a:normAutofit fontScale="90000"/>
          </a:bodyPr>
          <a:lstStyle/>
          <a:p>
            <a:pPr>
              <a:lnSpc>
                <a:spcPct val="90000"/>
              </a:lnSpc>
            </a:pPr>
            <a:r>
              <a:rPr lang="en-US" sz="3600" b="1" dirty="0"/>
              <a:t>Underlying Risk Factors in the GCC⛔</a:t>
            </a:r>
          </a:p>
        </p:txBody>
      </p:sp>
      <p:sp>
        <p:nvSpPr>
          <p:cNvPr id="15"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80309" y="1227582"/>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90721" y="502920"/>
            <a:ext cx="5170932" cy="1463040"/>
          </a:xfrm>
        </p:spPr>
        <p:txBody>
          <a:bodyPr anchor="ctr">
            <a:normAutofit lnSpcReduction="10000"/>
          </a:bodyPr>
          <a:lstStyle/>
          <a:p>
            <a:pPr marL="0" indent="0">
              <a:buNone/>
            </a:pPr>
            <a:r>
              <a:rPr lang="en-US" sz="2400" dirty="0"/>
              <a:t>The GCC has among the world's highest obesity and diabetes rates. But Inactivity is the most prevalent risk factor.</a:t>
            </a:r>
          </a:p>
        </p:txBody>
      </p:sp>
      <p:pic>
        <p:nvPicPr>
          <p:cNvPr id="12" name="Graphic 11" descr="Sloth with solid fill">
            <a:extLst>
              <a:ext uri="{FF2B5EF4-FFF2-40B4-BE49-F238E27FC236}">
                <a16:creationId xmlns:a16="http://schemas.microsoft.com/office/drawing/2014/main" id="{3F18912F-422D-D8F0-AE48-6F83BDF570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547" y="4833904"/>
            <a:ext cx="604250" cy="604250"/>
          </a:xfrm>
          <a:prstGeom prst="rect">
            <a:avLst/>
          </a:prstGeom>
        </p:spPr>
      </p:pic>
      <p:pic>
        <p:nvPicPr>
          <p:cNvPr id="16" name="Graphic 15" descr="Smoking with solid fill">
            <a:extLst>
              <a:ext uri="{FF2B5EF4-FFF2-40B4-BE49-F238E27FC236}">
                <a16:creationId xmlns:a16="http://schemas.microsoft.com/office/drawing/2014/main" id="{94AFCE57-90D8-110A-4A1A-80F39746F9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0" y="5801444"/>
            <a:ext cx="604250" cy="604250"/>
          </a:xfrm>
          <a:prstGeom prst="rect">
            <a:avLst/>
          </a:prstGeom>
        </p:spPr>
      </p:pic>
      <p:pic>
        <p:nvPicPr>
          <p:cNvPr id="18" name="Graphic 17" descr="Scale with solid fill">
            <a:extLst>
              <a:ext uri="{FF2B5EF4-FFF2-40B4-BE49-F238E27FC236}">
                <a16:creationId xmlns:a16="http://schemas.microsoft.com/office/drawing/2014/main" id="{E3B0B7EB-C7C6-A145-EC01-2CDBE239AC8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573" y="5349138"/>
            <a:ext cx="526198" cy="526198"/>
          </a:xfrm>
          <a:prstGeom prst="rect">
            <a:avLst/>
          </a:prstGeom>
        </p:spPr>
      </p:pic>
      <p:pic>
        <p:nvPicPr>
          <p:cNvPr id="20" name="Graphic 19" descr="Candy with solid fill">
            <a:extLst>
              <a:ext uri="{FF2B5EF4-FFF2-40B4-BE49-F238E27FC236}">
                <a16:creationId xmlns:a16="http://schemas.microsoft.com/office/drawing/2014/main" id="{F9890332-8BF6-9AD8-C6CE-DF1D0396233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929" y="4367239"/>
            <a:ext cx="526197" cy="526197"/>
          </a:xfrm>
          <a:prstGeom prst="rect">
            <a:avLst/>
          </a:prstGeom>
        </p:spPr>
      </p:pic>
      <p:pic>
        <p:nvPicPr>
          <p:cNvPr id="22" name="Picture 21">
            <a:extLst>
              <a:ext uri="{FF2B5EF4-FFF2-40B4-BE49-F238E27FC236}">
                <a16:creationId xmlns:a16="http://schemas.microsoft.com/office/drawing/2014/main" id="{282C954D-6F26-A7D4-1710-4F3539F3C697}"/>
              </a:ext>
            </a:extLst>
          </p:cNvPr>
          <p:cNvPicPr>
            <a:picLocks noChangeAspect="1"/>
          </p:cNvPicPr>
          <p:nvPr/>
        </p:nvPicPr>
        <p:blipFill>
          <a:blip r:embed="rId10"/>
          <a:srcRect r="5225"/>
          <a:stretch>
            <a:fillRect/>
          </a:stretch>
        </p:blipFill>
        <p:spPr>
          <a:xfrm>
            <a:off x="2925936" y="2302033"/>
            <a:ext cx="5989565" cy="4497683"/>
          </a:xfrm>
          <a:prstGeom prst="rect">
            <a:avLst/>
          </a:prstGeom>
        </p:spPr>
      </p:pic>
      <p:pic>
        <p:nvPicPr>
          <p:cNvPr id="28" name="Picture 27">
            <a:extLst>
              <a:ext uri="{FF2B5EF4-FFF2-40B4-BE49-F238E27FC236}">
                <a16:creationId xmlns:a16="http://schemas.microsoft.com/office/drawing/2014/main" id="{65F58CC4-79D4-832E-0E73-13C0F0396196}"/>
              </a:ext>
            </a:extLst>
          </p:cNvPr>
          <p:cNvPicPr>
            <a:picLocks noChangeAspect="1"/>
          </p:cNvPicPr>
          <p:nvPr/>
        </p:nvPicPr>
        <p:blipFill>
          <a:blip r:embed="rId11"/>
          <a:stretch>
            <a:fillRect/>
          </a:stretch>
        </p:blipFill>
        <p:spPr>
          <a:xfrm>
            <a:off x="598498" y="3964769"/>
            <a:ext cx="2314299" cy="247348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202" y="502920"/>
            <a:ext cx="2564892" cy="1463040"/>
          </a:xfrm>
        </p:spPr>
        <p:txBody>
          <a:bodyPr anchor="ctr">
            <a:normAutofit fontScale="90000"/>
          </a:bodyPr>
          <a:lstStyle/>
          <a:p>
            <a:pPr>
              <a:lnSpc>
                <a:spcPct val="90000"/>
              </a:lnSpc>
            </a:pPr>
            <a:r>
              <a:rPr lang="en-US" sz="3600" b="1" dirty="0"/>
              <a:t>Decoupling Risk from Outcomes 📉</a:t>
            </a:r>
          </a:p>
        </p:txBody>
      </p:sp>
      <p:sp>
        <p:nvSpPr>
          <p:cNvPr id="26"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80309" y="1227582"/>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90721" y="502920"/>
            <a:ext cx="5170932" cy="1463040"/>
          </a:xfrm>
        </p:spPr>
        <p:txBody>
          <a:bodyPr anchor="ctr">
            <a:normAutofit fontScale="92500" lnSpcReduction="20000"/>
          </a:bodyPr>
          <a:lstStyle/>
          <a:p>
            <a:pPr marL="0" indent="0">
              <a:buNone/>
            </a:pPr>
            <a:r>
              <a:rPr lang="en-US" sz="2400" dirty="0"/>
              <a:t>Some countries with high risk factor prevalence report lower-than-expected mortality. This may indicate gaps in screening or reporting, a misalignment Vision 2030 aims to correct.</a:t>
            </a:r>
          </a:p>
        </p:txBody>
      </p:sp>
      <p:pic>
        <p:nvPicPr>
          <p:cNvPr id="11" name="Picture 10">
            <a:extLst>
              <a:ext uri="{FF2B5EF4-FFF2-40B4-BE49-F238E27FC236}">
                <a16:creationId xmlns:a16="http://schemas.microsoft.com/office/drawing/2014/main" id="{9CEBF516-4A86-48CC-F94F-BB2170F60B86}"/>
              </a:ext>
            </a:extLst>
          </p:cNvPr>
          <p:cNvPicPr>
            <a:picLocks noChangeAspect="1"/>
          </p:cNvPicPr>
          <p:nvPr/>
        </p:nvPicPr>
        <p:blipFill>
          <a:blip r:embed="rId2"/>
          <a:stretch>
            <a:fillRect/>
          </a:stretch>
        </p:blipFill>
        <p:spPr>
          <a:xfrm>
            <a:off x="971550" y="2265318"/>
            <a:ext cx="6938010" cy="4443513"/>
          </a:xfrm>
          <a:prstGeom prst="rect">
            <a:avLst/>
          </a:prstGeom>
        </p:spPr>
      </p:pic>
      <p:sp>
        <p:nvSpPr>
          <p:cNvPr id="12" name="Oval 11">
            <a:extLst>
              <a:ext uri="{FF2B5EF4-FFF2-40B4-BE49-F238E27FC236}">
                <a16:creationId xmlns:a16="http://schemas.microsoft.com/office/drawing/2014/main" id="{8BFFF71B-8316-6491-5419-99FCA41ACBC4}"/>
              </a:ext>
            </a:extLst>
          </p:cNvPr>
          <p:cNvSpPr/>
          <p:nvPr/>
        </p:nvSpPr>
        <p:spPr>
          <a:xfrm>
            <a:off x="2703872" y="2514600"/>
            <a:ext cx="2887304" cy="2287632"/>
          </a:xfrm>
          <a:prstGeom prst="ellipse">
            <a:avLst/>
          </a:prstGeom>
          <a:solidFill>
            <a:srgbClr val="7030A0">
              <a:alpha val="20000"/>
            </a:srgbClr>
          </a:solidFill>
          <a:ln>
            <a:noFill/>
          </a:ln>
          <a:effectLst>
            <a:outerShdw blurRad="40000" dist="23000" dir="5400000" rotWithShape="0">
              <a:srgbClr val="000000">
                <a:alpha val="35000"/>
              </a:srgbClr>
            </a:outerShdw>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202" y="502920"/>
            <a:ext cx="2564892" cy="1463040"/>
          </a:xfrm>
        </p:spPr>
        <p:txBody>
          <a:bodyPr anchor="ctr">
            <a:normAutofit fontScale="90000"/>
          </a:bodyPr>
          <a:lstStyle/>
          <a:p>
            <a:pPr>
              <a:lnSpc>
                <a:spcPct val="90000"/>
              </a:lnSpc>
            </a:pPr>
            <a:r>
              <a:rPr lang="en-US" sz="2800" b="1" dirty="0"/>
              <a:t>Health Spending versus Health Outcomes💵</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80309" y="1227582"/>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90721" y="502920"/>
            <a:ext cx="5170932" cy="1463040"/>
          </a:xfrm>
        </p:spPr>
        <p:txBody>
          <a:bodyPr anchor="ctr">
            <a:normAutofit fontScale="92500" lnSpcReduction="20000"/>
          </a:bodyPr>
          <a:lstStyle/>
          <a:p>
            <a:pPr marL="0" indent="0">
              <a:buNone/>
            </a:pPr>
            <a:r>
              <a:rPr lang="en-US" sz="2400" dirty="0"/>
              <a:t>Increased spending has not led to proportional reductions in NCD mortality. Strategic investment in prevention is critical to realizing the cost-efficiency targets of Vision 2030.</a:t>
            </a:r>
          </a:p>
        </p:txBody>
      </p:sp>
      <p:pic>
        <p:nvPicPr>
          <p:cNvPr id="11" name="Picture 10">
            <a:extLst>
              <a:ext uri="{FF2B5EF4-FFF2-40B4-BE49-F238E27FC236}">
                <a16:creationId xmlns:a16="http://schemas.microsoft.com/office/drawing/2014/main" id="{4BC607A2-973A-96F4-4FD6-B768EC85FB4E}"/>
              </a:ext>
            </a:extLst>
          </p:cNvPr>
          <p:cNvPicPr>
            <a:picLocks noChangeAspect="1"/>
          </p:cNvPicPr>
          <p:nvPr/>
        </p:nvPicPr>
        <p:blipFill>
          <a:blip r:embed="rId2"/>
          <a:stretch>
            <a:fillRect/>
          </a:stretch>
        </p:blipFill>
        <p:spPr>
          <a:xfrm>
            <a:off x="1352550" y="2354411"/>
            <a:ext cx="6438900" cy="4428967"/>
          </a:xfrm>
          <a:prstGeom prst="rect">
            <a:avLst/>
          </a:prstGeom>
        </p:spPr>
      </p:pic>
      <p:sp>
        <p:nvSpPr>
          <p:cNvPr id="13" name="Oval 12">
            <a:extLst>
              <a:ext uri="{FF2B5EF4-FFF2-40B4-BE49-F238E27FC236}">
                <a16:creationId xmlns:a16="http://schemas.microsoft.com/office/drawing/2014/main" id="{81EA527B-67D5-DCD0-271D-13381213947A}"/>
              </a:ext>
            </a:extLst>
          </p:cNvPr>
          <p:cNvSpPr/>
          <p:nvPr/>
        </p:nvSpPr>
        <p:spPr>
          <a:xfrm>
            <a:off x="3991896" y="2821859"/>
            <a:ext cx="3460955" cy="2359741"/>
          </a:xfrm>
          <a:prstGeom prst="ellipse">
            <a:avLst/>
          </a:prstGeom>
          <a:solidFill>
            <a:srgbClr val="7030A0">
              <a:alpha val="20000"/>
            </a:srgbClr>
          </a:solidFill>
          <a:ln>
            <a:noFill/>
          </a:ln>
          <a:effectLst>
            <a:outerShdw blurRad="40000" dist="23000" dir="5400000" rotWithShape="0">
              <a:srgbClr val="000000">
                <a:alpha val="35000"/>
              </a:srgbClr>
            </a:outerShdw>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12" y="365125"/>
            <a:ext cx="8375585"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785059" y="586822"/>
            <a:ext cx="2670189" cy="1645920"/>
          </a:xfrm>
        </p:spPr>
        <p:txBody>
          <a:bodyPr>
            <a:normAutofit/>
          </a:bodyPr>
          <a:lstStyle/>
          <a:p>
            <a:r>
              <a:rPr lang="en-US" sz="2800" b="1" dirty="0"/>
              <a:t>Policy Implementation Gaps📑</a:t>
            </a:r>
          </a:p>
        </p:txBody>
      </p:sp>
      <p:sp>
        <p:nvSpPr>
          <p:cNvPr id="23" name="Rectangle 2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06" y="1057739"/>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4" name="Rectangle 23">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99776" y="1402924"/>
            <a:ext cx="146304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4013373" y="586822"/>
            <a:ext cx="4501977" cy="1645920"/>
          </a:xfrm>
        </p:spPr>
        <p:txBody>
          <a:bodyPr anchor="ctr">
            <a:normAutofit fontScale="92500"/>
          </a:bodyPr>
          <a:lstStyle/>
          <a:p>
            <a:pPr marL="0" indent="0">
              <a:buNone/>
            </a:pPr>
            <a:r>
              <a:rPr lang="en-US" sz="2400" dirty="0"/>
              <a:t>Despite policies in place, NCD risk remains high across the GCC. Bahrain Vision 2030 emphasizes actionable implementation to close this gap.</a:t>
            </a:r>
          </a:p>
        </p:txBody>
      </p:sp>
      <p:pic>
        <p:nvPicPr>
          <p:cNvPr id="5" name="Picture 4">
            <a:extLst>
              <a:ext uri="{FF2B5EF4-FFF2-40B4-BE49-F238E27FC236}">
                <a16:creationId xmlns:a16="http://schemas.microsoft.com/office/drawing/2014/main" id="{A92B8B24-09D7-2F26-1B2C-8B425609678B}"/>
              </a:ext>
            </a:extLst>
          </p:cNvPr>
          <p:cNvPicPr>
            <a:picLocks noChangeAspect="1"/>
          </p:cNvPicPr>
          <p:nvPr/>
        </p:nvPicPr>
        <p:blipFill>
          <a:blip r:embed="rId2"/>
          <a:stretch>
            <a:fillRect/>
          </a:stretch>
        </p:blipFill>
        <p:spPr>
          <a:xfrm>
            <a:off x="0" y="3663497"/>
            <a:ext cx="9144000" cy="223466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365125"/>
            <a:ext cx="7886700" cy="1325563"/>
          </a:xfrm>
        </p:spPr>
        <p:txBody>
          <a:bodyPr>
            <a:normAutofit/>
          </a:bodyPr>
          <a:lstStyle/>
          <a:p>
            <a:r>
              <a:rPr lang="en-US" sz="4700" b="1" dirty="0"/>
              <a:t>Recommendations ⚖</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777" y="1677373"/>
            <a:ext cx="8140446" cy="18288"/>
          </a:xfrm>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40446" h="18288" fill="none" extrusionOk="0">
                <a:moveTo>
                  <a:pt x="0" y="0"/>
                </a:moveTo>
                <a:cubicBezTo>
                  <a:pt x="94920" y="9103"/>
                  <a:pt x="287892" y="-4966"/>
                  <a:pt x="434157" y="0"/>
                </a:cubicBezTo>
                <a:cubicBezTo>
                  <a:pt x="580422" y="4966"/>
                  <a:pt x="943595" y="-14182"/>
                  <a:pt x="1193932" y="0"/>
                </a:cubicBezTo>
                <a:cubicBezTo>
                  <a:pt x="1444270" y="14182"/>
                  <a:pt x="1472129" y="5523"/>
                  <a:pt x="1628089" y="0"/>
                </a:cubicBezTo>
                <a:cubicBezTo>
                  <a:pt x="1784049" y="-5523"/>
                  <a:pt x="1962419" y="-17322"/>
                  <a:pt x="2225055" y="0"/>
                </a:cubicBezTo>
                <a:cubicBezTo>
                  <a:pt x="2487691" y="17322"/>
                  <a:pt x="2700681" y="1311"/>
                  <a:pt x="3066235" y="0"/>
                </a:cubicBezTo>
                <a:cubicBezTo>
                  <a:pt x="3431789" y="-1311"/>
                  <a:pt x="3405662" y="25081"/>
                  <a:pt x="3744605" y="0"/>
                </a:cubicBezTo>
                <a:cubicBezTo>
                  <a:pt x="4083548" y="-25081"/>
                  <a:pt x="4265111" y="-11945"/>
                  <a:pt x="4504380" y="0"/>
                </a:cubicBezTo>
                <a:cubicBezTo>
                  <a:pt x="4743649" y="11945"/>
                  <a:pt x="4860394" y="-2832"/>
                  <a:pt x="5101346" y="0"/>
                </a:cubicBezTo>
                <a:cubicBezTo>
                  <a:pt x="5342298" y="2832"/>
                  <a:pt x="5456387" y="23676"/>
                  <a:pt x="5779717" y="0"/>
                </a:cubicBezTo>
                <a:cubicBezTo>
                  <a:pt x="6103047" y="-23676"/>
                  <a:pt x="6270379" y="-37291"/>
                  <a:pt x="6620896" y="0"/>
                </a:cubicBezTo>
                <a:cubicBezTo>
                  <a:pt x="6971413" y="37291"/>
                  <a:pt x="6989068" y="24674"/>
                  <a:pt x="7136458" y="0"/>
                </a:cubicBezTo>
                <a:cubicBezTo>
                  <a:pt x="7283848" y="-24674"/>
                  <a:pt x="7752532" y="-22436"/>
                  <a:pt x="8140446" y="0"/>
                </a:cubicBezTo>
                <a:cubicBezTo>
                  <a:pt x="8140314" y="7702"/>
                  <a:pt x="8140234" y="13511"/>
                  <a:pt x="8140446" y="18288"/>
                </a:cubicBezTo>
                <a:cubicBezTo>
                  <a:pt x="7906329" y="-3043"/>
                  <a:pt x="7681180" y="27465"/>
                  <a:pt x="7543480" y="18288"/>
                </a:cubicBezTo>
                <a:cubicBezTo>
                  <a:pt x="7405780" y="9111"/>
                  <a:pt x="7216607" y="3660"/>
                  <a:pt x="7109323" y="18288"/>
                </a:cubicBezTo>
                <a:cubicBezTo>
                  <a:pt x="7002039" y="32916"/>
                  <a:pt x="6576231" y="42692"/>
                  <a:pt x="6430952" y="18288"/>
                </a:cubicBezTo>
                <a:cubicBezTo>
                  <a:pt x="6285673" y="-6116"/>
                  <a:pt x="6138840" y="34521"/>
                  <a:pt x="5915391" y="18288"/>
                </a:cubicBezTo>
                <a:cubicBezTo>
                  <a:pt x="5691942" y="2055"/>
                  <a:pt x="5459460" y="51666"/>
                  <a:pt x="5237020" y="18288"/>
                </a:cubicBezTo>
                <a:cubicBezTo>
                  <a:pt x="5014580" y="-15090"/>
                  <a:pt x="4747677" y="40449"/>
                  <a:pt x="4558650" y="18288"/>
                </a:cubicBezTo>
                <a:cubicBezTo>
                  <a:pt x="4369623" y="-3873"/>
                  <a:pt x="4146061" y="12568"/>
                  <a:pt x="3880279" y="18288"/>
                </a:cubicBezTo>
                <a:cubicBezTo>
                  <a:pt x="3614497" y="24008"/>
                  <a:pt x="3473808" y="-12908"/>
                  <a:pt x="3201909" y="18288"/>
                </a:cubicBezTo>
                <a:cubicBezTo>
                  <a:pt x="2930010" y="49484"/>
                  <a:pt x="2728175" y="-3430"/>
                  <a:pt x="2604943" y="18288"/>
                </a:cubicBezTo>
                <a:cubicBezTo>
                  <a:pt x="2481711" y="40006"/>
                  <a:pt x="2004334" y="26952"/>
                  <a:pt x="1845168" y="18288"/>
                </a:cubicBezTo>
                <a:cubicBezTo>
                  <a:pt x="1686003" y="9624"/>
                  <a:pt x="1375070" y="37580"/>
                  <a:pt x="1166797" y="18288"/>
                </a:cubicBezTo>
                <a:cubicBezTo>
                  <a:pt x="958524" y="-1004"/>
                  <a:pt x="342846" y="8880"/>
                  <a:pt x="0" y="18288"/>
                </a:cubicBezTo>
                <a:cubicBezTo>
                  <a:pt x="129" y="13298"/>
                  <a:pt x="-675" y="6857"/>
                  <a:pt x="0" y="0"/>
                </a:cubicBezTo>
                <a:close/>
              </a:path>
              <a:path w="8140446" h="18288" stroke="0" extrusionOk="0">
                <a:moveTo>
                  <a:pt x="0" y="0"/>
                </a:moveTo>
                <a:cubicBezTo>
                  <a:pt x="142435" y="-24533"/>
                  <a:pt x="380026" y="17447"/>
                  <a:pt x="596966" y="0"/>
                </a:cubicBezTo>
                <a:cubicBezTo>
                  <a:pt x="813906" y="-17447"/>
                  <a:pt x="830530" y="13462"/>
                  <a:pt x="1031123" y="0"/>
                </a:cubicBezTo>
                <a:cubicBezTo>
                  <a:pt x="1231716" y="-13462"/>
                  <a:pt x="1634038" y="0"/>
                  <a:pt x="1872303" y="0"/>
                </a:cubicBezTo>
                <a:cubicBezTo>
                  <a:pt x="2110568" y="0"/>
                  <a:pt x="2261934" y="-25727"/>
                  <a:pt x="2469269" y="0"/>
                </a:cubicBezTo>
                <a:cubicBezTo>
                  <a:pt x="2676604" y="25727"/>
                  <a:pt x="2790440" y="16284"/>
                  <a:pt x="3066235" y="0"/>
                </a:cubicBezTo>
                <a:cubicBezTo>
                  <a:pt x="3342030" y="-16284"/>
                  <a:pt x="3685603" y="41976"/>
                  <a:pt x="3907414" y="0"/>
                </a:cubicBezTo>
                <a:cubicBezTo>
                  <a:pt x="4129225" y="-41976"/>
                  <a:pt x="4177416" y="-7598"/>
                  <a:pt x="4422976" y="0"/>
                </a:cubicBezTo>
                <a:cubicBezTo>
                  <a:pt x="4668536" y="7598"/>
                  <a:pt x="5023499" y="-28058"/>
                  <a:pt x="5264155" y="0"/>
                </a:cubicBezTo>
                <a:cubicBezTo>
                  <a:pt x="5504811" y="28058"/>
                  <a:pt x="5703675" y="13288"/>
                  <a:pt x="6105335" y="0"/>
                </a:cubicBezTo>
                <a:cubicBezTo>
                  <a:pt x="6506995" y="-13288"/>
                  <a:pt x="6455516" y="-5124"/>
                  <a:pt x="6783705" y="0"/>
                </a:cubicBezTo>
                <a:cubicBezTo>
                  <a:pt x="7111894" y="5124"/>
                  <a:pt x="7512856" y="10604"/>
                  <a:pt x="8140446" y="0"/>
                </a:cubicBezTo>
                <a:cubicBezTo>
                  <a:pt x="8140458" y="8833"/>
                  <a:pt x="8140986" y="9830"/>
                  <a:pt x="8140446" y="18288"/>
                </a:cubicBezTo>
                <a:cubicBezTo>
                  <a:pt x="7959314" y="3345"/>
                  <a:pt x="7870113" y="10437"/>
                  <a:pt x="7706289" y="18288"/>
                </a:cubicBezTo>
                <a:cubicBezTo>
                  <a:pt x="7542465" y="26139"/>
                  <a:pt x="7157940" y="17482"/>
                  <a:pt x="6865109" y="18288"/>
                </a:cubicBezTo>
                <a:cubicBezTo>
                  <a:pt x="6572278" y="19094"/>
                  <a:pt x="6524256" y="38051"/>
                  <a:pt x="6349548" y="18288"/>
                </a:cubicBezTo>
                <a:cubicBezTo>
                  <a:pt x="6174840" y="-1475"/>
                  <a:pt x="5951624" y="174"/>
                  <a:pt x="5671177" y="18288"/>
                </a:cubicBezTo>
                <a:cubicBezTo>
                  <a:pt x="5390730" y="36402"/>
                  <a:pt x="5222992" y="60058"/>
                  <a:pt x="4829998" y="18288"/>
                </a:cubicBezTo>
                <a:cubicBezTo>
                  <a:pt x="4437004" y="-23482"/>
                  <a:pt x="4344181" y="39087"/>
                  <a:pt x="4151627" y="18288"/>
                </a:cubicBezTo>
                <a:cubicBezTo>
                  <a:pt x="3959073" y="-2511"/>
                  <a:pt x="3886970" y="32875"/>
                  <a:pt x="3717470" y="18288"/>
                </a:cubicBezTo>
                <a:cubicBezTo>
                  <a:pt x="3547970" y="3701"/>
                  <a:pt x="3451521" y="31872"/>
                  <a:pt x="3201909" y="18288"/>
                </a:cubicBezTo>
                <a:cubicBezTo>
                  <a:pt x="2952297" y="4704"/>
                  <a:pt x="2543413" y="6029"/>
                  <a:pt x="2360729" y="18288"/>
                </a:cubicBezTo>
                <a:cubicBezTo>
                  <a:pt x="2178045" y="30547"/>
                  <a:pt x="1906056" y="25847"/>
                  <a:pt x="1682359" y="18288"/>
                </a:cubicBezTo>
                <a:cubicBezTo>
                  <a:pt x="1458662" y="10730"/>
                  <a:pt x="1330405" y="8046"/>
                  <a:pt x="1166797" y="18288"/>
                </a:cubicBezTo>
                <a:cubicBezTo>
                  <a:pt x="1003189" y="28530"/>
                  <a:pt x="278098" y="19533"/>
                  <a:pt x="0" y="18288"/>
                </a:cubicBezTo>
                <a:cubicBezTo>
                  <a:pt x="74" y="14054"/>
                  <a:pt x="-46" y="699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28650" y="1929384"/>
            <a:ext cx="7886700" cy="4251960"/>
          </a:xfrm>
        </p:spPr>
        <p:txBody>
          <a:bodyPr>
            <a:normAutofit/>
          </a:bodyPr>
          <a:lstStyle/>
          <a:p>
            <a:r>
              <a:rPr lang="en-US" sz="2800" dirty="0"/>
              <a:t> Expand NCD screening and early detection</a:t>
            </a:r>
          </a:p>
          <a:p>
            <a:r>
              <a:rPr lang="en-US" sz="2800" dirty="0"/>
              <a:t> Integrate prevention into primary care</a:t>
            </a:r>
          </a:p>
          <a:p>
            <a:r>
              <a:rPr lang="en-US" sz="2800" dirty="0"/>
              <a:t> Target high-risk age groups through lifestyle programs</a:t>
            </a:r>
          </a:p>
          <a:p>
            <a:r>
              <a:rPr lang="en-US" sz="2800" dirty="0"/>
              <a:t> Use digital surveillance to track NCD progress</a:t>
            </a:r>
          </a:p>
          <a:p>
            <a:r>
              <a:rPr lang="en-US" sz="2800" dirty="0"/>
              <a:t> Align health programs with Bahrain Vision 2030 for sustainability and long-term outcomes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365125"/>
            <a:ext cx="7886700" cy="1325563"/>
          </a:xfrm>
        </p:spPr>
        <p:txBody>
          <a:bodyPr>
            <a:normAutofit/>
          </a:bodyPr>
          <a:lstStyle/>
          <a:p>
            <a:pPr>
              <a:lnSpc>
                <a:spcPct val="90000"/>
              </a:lnSpc>
            </a:pPr>
            <a:r>
              <a:rPr lang="en-US" sz="4300" b="1" dirty="0"/>
              <a:t>Limitations and Future Considerations 🚫</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777" y="1677373"/>
            <a:ext cx="8140446" cy="18288"/>
          </a:xfrm>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40446" h="18288" fill="none" extrusionOk="0">
                <a:moveTo>
                  <a:pt x="0" y="0"/>
                </a:moveTo>
                <a:cubicBezTo>
                  <a:pt x="94920" y="9103"/>
                  <a:pt x="287892" y="-4966"/>
                  <a:pt x="434157" y="0"/>
                </a:cubicBezTo>
                <a:cubicBezTo>
                  <a:pt x="580422" y="4966"/>
                  <a:pt x="943595" y="-14182"/>
                  <a:pt x="1193932" y="0"/>
                </a:cubicBezTo>
                <a:cubicBezTo>
                  <a:pt x="1444270" y="14182"/>
                  <a:pt x="1472129" y="5523"/>
                  <a:pt x="1628089" y="0"/>
                </a:cubicBezTo>
                <a:cubicBezTo>
                  <a:pt x="1784049" y="-5523"/>
                  <a:pt x="1962419" y="-17322"/>
                  <a:pt x="2225055" y="0"/>
                </a:cubicBezTo>
                <a:cubicBezTo>
                  <a:pt x="2487691" y="17322"/>
                  <a:pt x="2700681" y="1311"/>
                  <a:pt x="3066235" y="0"/>
                </a:cubicBezTo>
                <a:cubicBezTo>
                  <a:pt x="3431789" y="-1311"/>
                  <a:pt x="3405662" y="25081"/>
                  <a:pt x="3744605" y="0"/>
                </a:cubicBezTo>
                <a:cubicBezTo>
                  <a:pt x="4083548" y="-25081"/>
                  <a:pt x="4265111" y="-11945"/>
                  <a:pt x="4504380" y="0"/>
                </a:cubicBezTo>
                <a:cubicBezTo>
                  <a:pt x="4743649" y="11945"/>
                  <a:pt x="4860394" y="-2832"/>
                  <a:pt x="5101346" y="0"/>
                </a:cubicBezTo>
                <a:cubicBezTo>
                  <a:pt x="5342298" y="2832"/>
                  <a:pt x="5456387" y="23676"/>
                  <a:pt x="5779717" y="0"/>
                </a:cubicBezTo>
                <a:cubicBezTo>
                  <a:pt x="6103047" y="-23676"/>
                  <a:pt x="6270379" y="-37291"/>
                  <a:pt x="6620896" y="0"/>
                </a:cubicBezTo>
                <a:cubicBezTo>
                  <a:pt x="6971413" y="37291"/>
                  <a:pt x="6989068" y="24674"/>
                  <a:pt x="7136458" y="0"/>
                </a:cubicBezTo>
                <a:cubicBezTo>
                  <a:pt x="7283848" y="-24674"/>
                  <a:pt x="7752532" y="-22436"/>
                  <a:pt x="8140446" y="0"/>
                </a:cubicBezTo>
                <a:cubicBezTo>
                  <a:pt x="8140314" y="7702"/>
                  <a:pt x="8140234" y="13511"/>
                  <a:pt x="8140446" y="18288"/>
                </a:cubicBezTo>
                <a:cubicBezTo>
                  <a:pt x="7906329" y="-3043"/>
                  <a:pt x="7681180" y="27465"/>
                  <a:pt x="7543480" y="18288"/>
                </a:cubicBezTo>
                <a:cubicBezTo>
                  <a:pt x="7405780" y="9111"/>
                  <a:pt x="7216607" y="3660"/>
                  <a:pt x="7109323" y="18288"/>
                </a:cubicBezTo>
                <a:cubicBezTo>
                  <a:pt x="7002039" y="32916"/>
                  <a:pt x="6576231" y="42692"/>
                  <a:pt x="6430952" y="18288"/>
                </a:cubicBezTo>
                <a:cubicBezTo>
                  <a:pt x="6285673" y="-6116"/>
                  <a:pt x="6138840" y="34521"/>
                  <a:pt x="5915391" y="18288"/>
                </a:cubicBezTo>
                <a:cubicBezTo>
                  <a:pt x="5691942" y="2055"/>
                  <a:pt x="5459460" y="51666"/>
                  <a:pt x="5237020" y="18288"/>
                </a:cubicBezTo>
                <a:cubicBezTo>
                  <a:pt x="5014580" y="-15090"/>
                  <a:pt x="4747677" y="40449"/>
                  <a:pt x="4558650" y="18288"/>
                </a:cubicBezTo>
                <a:cubicBezTo>
                  <a:pt x="4369623" y="-3873"/>
                  <a:pt x="4146061" y="12568"/>
                  <a:pt x="3880279" y="18288"/>
                </a:cubicBezTo>
                <a:cubicBezTo>
                  <a:pt x="3614497" y="24008"/>
                  <a:pt x="3473808" y="-12908"/>
                  <a:pt x="3201909" y="18288"/>
                </a:cubicBezTo>
                <a:cubicBezTo>
                  <a:pt x="2930010" y="49484"/>
                  <a:pt x="2728175" y="-3430"/>
                  <a:pt x="2604943" y="18288"/>
                </a:cubicBezTo>
                <a:cubicBezTo>
                  <a:pt x="2481711" y="40006"/>
                  <a:pt x="2004334" y="26952"/>
                  <a:pt x="1845168" y="18288"/>
                </a:cubicBezTo>
                <a:cubicBezTo>
                  <a:pt x="1686003" y="9624"/>
                  <a:pt x="1375070" y="37580"/>
                  <a:pt x="1166797" y="18288"/>
                </a:cubicBezTo>
                <a:cubicBezTo>
                  <a:pt x="958524" y="-1004"/>
                  <a:pt x="342846" y="8880"/>
                  <a:pt x="0" y="18288"/>
                </a:cubicBezTo>
                <a:cubicBezTo>
                  <a:pt x="129" y="13298"/>
                  <a:pt x="-675" y="6857"/>
                  <a:pt x="0" y="0"/>
                </a:cubicBezTo>
                <a:close/>
              </a:path>
              <a:path w="8140446" h="18288" stroke="0" extrusionOk="0">
                <a:moveTo>
                  <a:pt x="0" y="0"/>
                </a:moveTo>
                <a:cubicBezTo>
                  <a:pt x="142435" y="-24533"/>
                  <a:pt x="380026" y="17447"/>
                  <a:pt x="596966" y="0"/>
                </a:cubicBezTo>
                <a:cubicBezTo>
                  <a:pt x="813906" y="-17447"/>
                  <a:pt x="830530" y="13462"/>
                  <a:pt x="1031123" y="0"/>
                </a:cubicBezTo>
                <a:cubicBezTo>
                  <a:pt x="1231716" y="-13462"/>
                  <a:pt x="1634038" y="0"/>
                  <a:pt x="1872303" y="0"/>
                </a:cubicBezTo>
                <a:cubicBezTo>
                  <a:pt x="2110568" y="0"/>
                  <a:pt x="2261934" y="-25727"/>
                  <a:pt x="2469269" y="0"/>
                </a:cubicBezTo>
                <a:cubicBezTo>
                  <a:pt x="2676604" y="25727"/>
                  <a:pt x="2790440" y="16284"/>
                  <a:pt x="3066235" y="0"/>
                </a:cubicBezTo>
                <a:cubicBezTo>
                  <a:pt x="3342030" y="-16284"/>
                  <a:pt x="3685603" y="41976"/>
                  <a:pt x="3907414" y="0"/>
                </a:cubicBezTo>
                <a:cubicBezTo>
                  <a:pt x="4129225" y="-41976"/>
                  <a:pt x="4177416" y="-7598"/>
                  <a:pt x="4422976" y="0"/>
                </a:cubicBezTo>
                <a:cubicBezTo>
                  <a:pt x="4668536" y="7598"/>
                  <a:pt x="5023499" y="-28058"/>
                  <a:pt x="5264155" y="0"/>
                </a:cubicBezTo>
                <a:cubicBezTo>
                  <a:pt x="5504811" y="28058"/>
                  <a:pt x="5703675" y="13288"/>
                  <a:pt x="6105335" y="0"/>
                </a:cubicBezTo>
                <a:cubicBezTo>
                  <a:pt x="6506995" y="-13288"/>
                  <a:pt x="6455516" y="-5124"/>
                  <a:pt x="6783705" y="0"/>
                </a:cubicBezTo>
                <a:cubicBezTo>
                  <a:pt x="7111894" y="5124"/>
                  <a:pt x="7512856" y="10604"/>
                  <a:pt x="8140446" y="0"/>
                </a:cubicBezTo>
                <a:cubicBezTo>
                  <a:pt x="8140458" y="8833"/>
                  <a:pt x="8140986" y="9830"/>
                  <a:pt x="8140446" y="18288"/>
                </a:cubicBezTo>
                <a:cubicBezTo>
                  <a:pt x="7959314" y="3345"/>
                  <a:pt x="7870113" y="10437"/>
                  <a:pt x="7706289" y="18288"/>
                </a:cubicBezTo>
                <a:cubicBezTo>
                  <a:pt x="7542465" y="26139"/>
                  <a:pt x="7157940" y="17482"/>
                  <a:pt x="6865109" y="18288"/>
                </a:cubicBezTo>
                <a:cubicBezTo>
                  <a:pt x="6572278" y="19094"/>
                  <a:pt x="6524256" y="38051"/>
                  <a:pt x="6349548" y="18288"/>
                </a:cubicBezTo>
                <a:cubicBezTo>
                  <a:pt x="6174840" y="-1475"/>
                  <a:pt x="5951624" y="174"/>
                  <a:pt x="5671177" y="18288"/>
                </a:cubicBezTo>
                <a:cubicBezTo>
                  <a:pt x="5390730" y="36402"/>
                  <a:pt x="5222992" y="60058"/>
                  <a:pt x="4829998" y="18288"/>
                </a:cubicBezTo>
                <a:cubicBezTo>
                  <a:pt x="4437004" y="-23482"/>
                  <a:pt x="4344181" y="39087"/>
                  <a:pt x="4151627" y="18288"/>
                </a:cubicBezTo>
                <a:cubicBezTo>
                  <a:pt x="3959073" y="-2511"/>
                  <a:pt x="3886970" y="32875"/>
                  <a:pt x="3717470" y="18288"/>
                </a:cubicBezTo>
                <a:cubicBezTo>
                  <a:pt x="3547970" y="3701"/>
                  <a:pt x="3451521" y="31872"/>
                  <a:pt x="3201909" y="18288"/>
                </a:cubicBezTo>
                <a:cubicBezTo>
                  <a:pt x="2952297" y="4704"/>
                  <a:pt x="2543413" y="6029"/>
                  <a:pt x="2360729" y="18288"/>
                </a:cubicBezTo>
                <a:cubicBezTo>
                  <a:pt x="2178045" y="30547"/>
                  <a:pt x="1906056" y="25847"/>
                  <a:pt x="1682359" y="18288"/>
                </a:cubicBezTo>
                <a:cubicBezTo>
                  <a:pt x="1458662" y="10730"/>
                  <a:pt x="1330405" y="8046"/>
                  <a:pt x="1166797" y="18288"/>
                </a:cubicBezTo>
                <a:cubicBezTo>
                  <a:pt x="1003189" y="28530"/>
                  <a:pt x="278098" y="19533"/>
                  <a:pt x="0" y="18288"/>
                </a:cubicBezTo>
                <a:cubicBezTo>
                  <a:pt x="74" y="14054"/>
                  <a:pt x="-46" y="699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28650" y="1929384"/>
            <a:ext cx="7886700" cy="4251960"/>
          </a:xfrm>
        </p:spPr>
        <p:txBody>
          <a:bodyPr>
            <a:normAutofit/>
          </a:bodyPr>
          <a:lstStyle/>
          <a:p>
            <a:r>
              <a:rPr lang="en-US" sz="2800" dirty="0"/>
              <a:t> Mortality data not fully age-standardized</a:t>
            </a:r>
          </a:p>
          <a:p>
            <a:r>
              <a:rPr lang="en-US" sz="2800" dirty="0"/>
              <a:t> Some countries lack comprehensive ICD-10 reporting</a:t>
            </a:r>
          </a:p>
          <a:p>
            <a:r>
              <a:rPr lang="en-US" sz="2800" dirty="0"/>
              <a:t> Policy impact metrics are inferred rather than measured</a:t>
            </a:r>
          </a:p>
          <a:p>
            <a:r>
              <a:rPr lang="en-US" sz="2800" dirty="0"/>
              <a:t> Further studies should explore socioeconomic and behavioral risk factors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7753" y="4409267"/>
            <a:ext cx="2606040" cy="18288"/>
          </a:xfrm>
          <a:custGeom>
            <a:avLst/>
            <a:gdLst>
              <a:gd name="connsiteX0" fmla="*/ 0 w 2606040"/>
              <a:gd name="connsiteY0" fmla="*/ 0 h 18288"/>
              <a:gd name="connsiteX1" fmla="*/ 625450 w 2606040"/>
              <a:gd name="connsiteY1" fmla="*/ 0 h 18288"/>
              <a:gd name="connsiteX2" fmla="*/ 1224839 w 2606040"/>
              <a:gd name="connsiteY2" fmla="*/ 0 h 18288"/>
              <a:gd name="connsiteX3" fmla="*/ 1824228 w 2606040"/>
              <a:gd name="connsiteY3" fmla="*/ 0 h 18288"/>
              <a:gd name="connsiteX4" fmla="*/ 2606040 w 2606040"/>
              <a:gd name="connsiteY4" fmla="*/ 0 h 18288"/>
              <a:gd name="connsiteX5" fmla="*/ 2606040 w 2606040"/>
              <a:gd name="connsiteY5" fmla="*/ 18288 h 18288"/>
              <a:gd name="connsiteX6" fmla="*/ 1902409 w 2606040"/>
              <a:gd name="connsiteY6" fmla="*/ 18288 h 18288"/>
              <a:gd name="connsiteX7" fmla="*/ 1276960 w 2606040"/>
              <a:gd name="connsiteY7" fmla="*/ 18288 h 18288"/>
              <a:gd name="connsiteX8" fmla="*/ 677570 w 2606040"/>
              <a:gd name="connsiteY8" fmla="*/ 18288 h 18288"/>
              <a:gd name="connsiteX9" fmla="*/ 0 w 2606040"/>
              <a:gd name="connsiteY9" fmla="*/ 18288 h 18288"/>
              <a:gd name="connsiteX10" fmla="*/ 0 w 2606040"/>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8288"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462" y="4771"/>
                  <a:pt x="2606793" y="12323"/>
                  <a:pt x="2606040" y="18288"/>
                </a:cubicBezTo>
                <a:cubicBezTo>
                  <a:pt x="2256758" y="31410"/>
                  <a:pt x="2173673" y="-12878"/>
                  <a:pt x="1902409" y="18288"/>
                </a:cubicBezTo>
                <a:cubicBezTo>
                  <a:pt x="1631145" y="49454"/>
                  <a:pt x="1461378" y="5466"/>
                  <a:pt x="1276960" y="18288"/>
                </a:cubicBezTo>
                <a:cubicBezTo>
                  <a:pt x="1092542" y="31110"/>
                  <a:pt x="890442" y="13213"/>
                  <a:pt x="677570" y="18288"/>
                </a:cubicBezTo>
                <a:cubicBezTo>
                  <a:pt x="464698" y="23364"/>
                  <a:pt x="187648" y="35837"/>
                  <a:pt x="0" y="18288"/>
                </a:cubicBezTo>
                <a:cubicBezTo>
                  <a:pt x="841" y="12879"/>
                  <a:pt x="-726" y="3977"/>
                  <a:pt x="0" y="0"/>
                </a:cubicBezTo>
                <a:close/>
              </a:path>
              <a:path w="2606040" h="18288"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5426" y="8857"/>
                  <a:pt x="2606544" y="13619"/>
                  <a:pt x="2606040" y="18288"/>
                </a:cubicBezTo>
                <a:cubicBezTo>
                  <a:pt x="2393024" y="2241"/>
                  <a:pt x="2191161" y="39259"/>
                  <a:pt x="1980590" y="18288"/>
                </a:cubicBezTo>
                <a:cubicBezTo>
                  <a:pt x="1770019" y="-2683"/>
                  <a:pt x="1476440" y="36114"/>
                  <a:pt x="1276960" y="18288"/>
                </a:cubicBezTo>
                <a:cubicBezTo>
                  <a:pt x="1077480" y="463"/>
                  <a:pt x="880988" y="42125"/>
                  <a:pt x="651510" y="18288"/>
                </a:cubicBezTo>
                <a:cubicBezTo>
                  <a:pt x="422032" y="-5549"/>
                  <a:pt x="130744" y="-1947"/>
                  <a:pt x="0" y="18288"/>
                </a:cubicBezTo>
                <a:cubicBezTo>
                  <a:pt x="-487" y="10816"/>
                  <a:pt x="-839" y="6058"/>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Blood pressure cuff on white background">
            <a:extLst>
              <a:ext uri="{FF2B5EF4-FFF2-40B4-BE49-F238E27FC236}">
                <a16:creationId xmlns:a16="http://schemas.microsoft.com/office/drawing/2014/main" id="{0816A1C3-154B-7340-5708-4C5B70605EC7}"/>
              </a:ext>
            </a:extLst>
          </p:cNvPr>
          <p:cNvPicPr>
            <a:picLocks noChangeAspect="1"/>
          </p:cNvPicPr>
          <p:nvPr/>
        </p:nvPicPr>
        <p:blipFill>
          <a:blip r:embed="rId2"/>
          <a:srcRect l="23063" r="26536" b="2"/>
          <a:stretch>
            <a:fillRect/>
          </a:stretch>
        </p:blipFill>
        <p:spPr>
          <a:xfrm>
            <a:off x="3983776" y="10"/>
            <a:ext cx="515908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17" name="TextBox 16">
            <a:extLst>
              <a:ext uri="{FF2B5EF4-FFF2-40B4-BE49-F238E27FC236}">
                <a16:creationId xmlns:a16="http://schemas.microsoft.com/office/drawing/2014/main" id="{6B2FA6B7-AE5E-4AEE-CC11-18D5BA7F1C40}"/>
              </a:ext>
            </a:extLst>
          </p:cNvPr>
          <p:cNvSpPr txBox="1"/>
          <p:nvPr/>
        </p:nvSpPr>
        <p:spPr>
          <a:xfrm>
            <a:off x="597428" y="1441592"/>
            <a:ext cx="2788920" cy="1200329"/>
          </a:xfrm>
          <a:prstGeom prst="rect">
            <a:avLst/>
          </a:prstGeom>
          <a:noFill/>
        </p:spPr>
        <p:txBody>
          <a:bodyPr wrap="square" rtlCol="0">
            <a:spAutoFit/>
          </a:bodyPr>
          <a:lstStyle/>
          <a:p>
            <a:pPr algn="ctr"/>
            <a:r>
              <a:rPr lang="en-US" sz="2400" b="1" dirty="0"/>
              <a:t>What Are Noncommunicable diseases?</a:t>
            </a:r>
          </a:p>
        </p:txBody>
      </p:sp>
      <p:graphicFrame>
        <p:nvGraphicFramePr>
          <p:cNvPr id="2" name="Table 1">
            <a:extLst>
              <a:ext uri="{FF2B5EF4-FFF2-40B4-BE49-F238E27FC236}">
                <a16:creationId xmlns:a16="http://schemas.microsoft.com/office/drawing/2014/main" id="{963AA819-D7E6-0C17-194D-A9E78F3E3D32}"/>
              </a:ext>
            </a:extLst>
          </p:cNvPr>
          <p:cNvGraphicFramePr>
            <a:graphicFrameLocks noGrp="1"/>
          </p:cNvGraphicFramePr>
          <p:nvPr>
            <p:extLst>
              <p:ext uri="{D42A27DB-BD31-4B8C-83A1-F6EECF244321}">
                <p14:modId xmlns:p14="http://schemas.microsoft.com/office/powerpoint/2010/main" val="3377714603"/>
              </p:ext>
            </p:extLst>
          </p:nvPr>
        </p:nvGraphicFramePr>
        <p:xfrm>
          <a:off x="84145" y="2917571"/>
          <a:ext cx="3815486" cy="2163548"/>
        </p:xfrm>
        <a:graphic>
          <a:graphicData uri="http://schemas.openxmlformats.org/drawingml/2006/table">
            <a:tbl>
              <a:tblPr firstRow="1" bandRow="1">
                <a:tableStyleId>{21E4AEA4-8DFA-4A89-87EB-49C32662AFE0}</a:tableStyleId>
              </a:tblPr>
              <a:tblGrid>
                <a:gridCol w="1907743">
                  <a:extLst>
                    <a:ext uri="{9D8B030D-6E8A-4147-A177-3AD203B41FA5}">
                      <a16:colId xmlns:a16="http://schemas.microsoft.com/office/drawing/2014/main" val="2527837375"/>
                    </a:ext>
                  </a:extLst>
                </a:gridCol>
                <a:gridCol w="1907743">
                  <a:extLst>
                    <a:ext uri="{9D8B030D-6E8A-4147-A177-3AD203B41FA5}">
                      <a16:colId xmlns:a16="http://schemas.microsoft.com/office/drawing/2014/main" val="2354880928"/>
                    </a:ext>
                  </a:extLst>
                </a:gridCol>
              </a:tblGrid>
              <a:tr h="540887">
                <a:tc>
                  <a:txBody>
                    <a:bodyPr/>
                    <a:lstStyle/>
                    <a:p>
                      <a:r>
                        <a:rPr lang="en-US" sz="2400" b="1" dirty="0"/>
                        <a:t>NCDs 🧬</a:t>
                      </a:r>
                    </a:p>
                  </a:txBody>
                  <a:tcPr/>
                </a:tc>
                <a:tc>
                  <a:txBody>
                    <a:bodyPr/>
                    <a:lstStyle/>
                    <a:p>
                      <a:r>
                        <a:rPr lang="en-US" sz="2400" dirty="0"/>
                        <a:t>CDs 🦠</a:t>
                      </a:r>
                    </a:p>
                  </a:txBody>
                  <a:tcPr/>
                </a:tc>
                <a:extLst>
                  <a:ext uri="{0D108BD9-81ED-4DB2-BD59-A6C34878D82A}">
                    <a16:rowId xmlns:a16="http://schemas.microsoft.com/office/drawing/2014/main" val="3814346631"/>
                  </a:ext>
                </a:extLst>
              </a:tr>
              <a:tr h="540887">
                <a:tc>
                  <a:txBody>
                    <a:bodyPr/>
                    <a:lstStyle/>
                    <a:p>
                      <a:r>
                        <a:rPr lang="en-US" sz="2400" dirty="0"/>
                        <a:t>Diabetes</a:t>
                      </a:r>
                    </a:p>
                  </a:txBody>
                  <a:tcPr/>
                </a:tc>
                <a:tc>
                  <a:txBody>
                    <a:bodyPr/>
                    <a:lstStyle/>
                    <a:p>
                      <a:r>
                        <a:rPr lang="en-US" sz="2400" dirty="0"/>
                        <a:t>COVID-19</a:t>
                      </a:r>
                    </a:p>
                  </a:txBody>
                  <a:tcPr/>
                </a:tc>
                <a:extLst>
                  <a:ext uri="{0D108BD9-81ED-4DB2-BD59-A6C34878D82A}">
                    <a16:rowId xmlns:a16="http://schemas.microsoft.com/office/drawing/2014/main" val="3767248127"/>
                  </a:ext>
                </a:extLst>
              </a:tr>
              <a:tr h="540887">
                <a:tc>
                  <a:txBody>
                    <a:bodyPr/>
                    <a:lstStyle/>
                    <a:p>
                      <a:r>
                        <a:rPr lang="en-US" sz="2400" dirty="0"/>
                        <a:t>Hypertension</a:t>
                      </a:r>
                    </a:p>
                  </a:txBody>
                  <a:tcPr/>
                </a:tc>
                <a:tc>
                  <a:txBody>
                    <a:bodyPr/>
                    <a:lstStyle/>
                    <a:p>
                      <a:r>
                        <a:rPr lang="en-US" sz="2400" dirty="0"/>
                        <a:t>Influenza</a:t>
                      </a:r>
                    </a:p>
                  </a:txBody>
                  <a:tcPr/>
                </a:tc>
                <a:extLst>
                  <a:ext uri="{0D108BD9-81ED-4DB2-BD59-A6C34878D82A}">
                    <a16:rowId xmlns:a16="http://schemas.microsoft.com/office/drawing/2014/main" val="2874200263"/>
                  </a:ext>
                </a:extLst>
              </a:tr>
              <a:tr h="540887">
                <a:tc>
                  <a:txBody>
                    <a:bodyPr/>
                    <a:lstStyle/>
                    <a:p>
                      <a:r>
                        <a:rPr lang="en-US" sz="2400" dirty="0"/>
                        <a:t>Cancer</a:t>
                      </a:r>
                    </a:p>
                  </a:txBody>
                  <a:tcPr/>
                </a:tc>
                <a:tc>
                  <a:txBody>
                    <a:bodyPr/>
                    <a:lstStyle/>
                    <a:p>
                      <a:r>
                        <a:rPr lang="en-US" sz="2400" dirty="0"/>
                        <a:t>HIV-ADIS</a:t>
                      </a:r>
                    </a:p>
                  </a:txBody>
                  <a:tcPr/>
                </a:tc>
                <a:extLst>
                  <a:ext uri="{0D108BD9-81ED-4DB2-BD59-A6C34878D82A}">
                    <a16:rowId xmlns:a16="http://schemas.microsoft.com/office/drawing/2014/main" val="4159641773"/>
                  </a:ext>
                </a:extLst>
              </a:tr>
            </a:tbl>
          </a:graphicData>
        </a:graphic>
      </p:graphicFrame>
      <p:pic>
        <p:nvPicPr>
          <p:cNvPr id="4" name="Picture 3">
            <a:extLst>
              <a:ext uri="{FF2B5EF4-FFF2-40B4-BE49-F238E27FC236}">
                <a16:creationId xmlns:a16="http://schemas.microsoft.com/office/drawing/2014/main" id="{9A2A11EB-2F3B-E67C-6934-27087D297637}"/>
              </a:ext>
            </a:extLst>
          </p:cNvPr>
          <p:cNvPicPr>
            <a:picLocks noChangeAspect="1"/>
          </p:cNvPicPr>
          <p:nvPr/>
        </p:nvPicPr>
        <p:blipFill>
          <a:blip r:embed="rId3"/>
          <a:stretch>
            <a:fillRect/>
          </a:stretch>
        </p:blipFill>
        <p:spPr>
          <a:xfrm>
            <a:off x="570598" y="2553781"/>
            <a:ext cx="2800350" cy="333375"/>
          </a:xfrm>
          <a:prstGeom prst="rect">
            <a:avLst/>
          </a:prstGeom>
        </p:spPr>
      </p:pic>
    </p:spTree>
    <p:extLst>
      <p:ext uri="{BB962C8B-B14F-4D97-AF65-F5344CB8AC3E}">
        <p14:creationId xmlns:p14="http://schemas.microsoft.com/office/powerpoint/2010/main" val="25480163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p:cNvSpPr>
            <a:spLocks noGrp="1"/>
          </p:cNvSpPr>
          <p:nvPr>
            <p:ph type="title"/>
          </p:nvPr>
        </p:nvSpPr>
        <p:spPr>
          <a:xfrm>
            <a:off x="628650" y="401221"/>
            <a:ext cx="7886700" cy="1348065"/>
          </a:xfrm>
        </p:spPr>
        <p:txBody>
          <a:bodyPr>
            <a:normAutofit/>
          </a:bodyPr>
          <a:lstStyle/>
          <a:p>
            <a:r>
              <a:rPr lang="en-US" sz="6000" b="1" dirty="0">
                <a:solidFill>
                  <a:srgbClr val="FFFFFF"/>
                </a:solidFill>
              </a:rPr>
              <a:t>Thank You</a:t>
            </a:r>
          </a:p>
        </p:txBody>
      </p:sp>
      <p:sp>
        <p:nvSpPr>
          <p:cNvPr id="3" name="Content Placeholder 2"/>
          <p:cNvSpPr>
            <a:spLocks noGrp="1"/>
          </p:cNvSpPr>
          <p:nvPr>
            <p:ph idx="1"/>
          </p:nvPr>
        </p:nvSpPr>
        <p:spPr>
          <a:xfrm>
            <a:off x="628650" y="2586789"/>
            <a:ext cx="7886700" cy="3590174"/>
          </a:xfrm>
        </p:spPr>
        <p:txBody>
          <a:bodyPr>
            <a:normAutofit/>
          </a:bodyPr>
          <a:lstStyle/>
          <a:p>
            <a:pPr marL="0" indent="0" algn="ctr">
              <a:buNone/>
            </a:pPr>
            <a:r>
              <a:rPr lang="en-US" sz="2800" dirty="0"/>
              <a:t>The health of a nation is foundational to its prosperity. Vision 2030's goals will not be met without tackling the silent epidemic of preventable disease.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A3B92C-2F13-09E9-8274-74F3F36F9921}"/>
              </a:ext>
            </a:extLst>
          </p:cNvPr>
          <p:cNvSpPr>
            <a:spLocks noGrp="1"/>
          </p:cNvSpPr>
          <p:nvPr>
            <p:ph type="title"/>
          </p:nvPr>
        </p:nvSpPr>
        <p:spPr>
          <a:xfrm>
            <a:off x="476250" y="640823"/>
            <a:ext cx="2563994" cy="5583148"/>
          </a:xfrm>
        </p:spPr>
        <p:txBody>
          <a:bodyPr anchor="ctr">
            <a:normAutofit/>
          </a:bodyPr>
          <a:lstStyle/>
          <a:p>
            <a:r>
              <a:rPr lang="en-US" sz="4700" b="1" dirty="0"/>
              <a:t>Why Focus on NCDs?</a:t>
            </a:r>
            <a:br>
              <a:rPr lang="en-US" sz="4700" b="1" dirty="0"/>
            </a:br>
            <a:r>
              <a:rPr lang="en-US" sz="4700" b="1" dirty="0"/>
              <a:t>🏥</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44313" y="3465005"/>
            <a:ext cx="5410200" cy="13716"/>
          </a:xfrm>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09587" y="2854"/>
                  <a:pt x="5409791" y="9451"/>
                  <a:pt x="5410200" y="13716"/>
                </a:cubicBezTo>
                <a:cubicBezTo>
                  <a:pt x="5139060" y="2179"/>
                  <a:pt x="5121593" y="26463"/>
                  <a:pt x="4842129" y="13716"/>
                </a:cubicBezTo>
                <a:cubicBezTo>
                  <a:pt x="4562665" y="969"/>
                  <a:pt x="4448273" y="4915"/>
                  <a:pt x="4328160" y="13716"/>
                </a:cubicBezTo>
                <a:cubicBezTo>
                  <a:pt x="4208047" y="22517"/>
                  <a:pt x="3760936" y="17995"/>
                  <a:pt x="3597783" y="13716"/>
                </a:cubicBezTo>
                <a:cubicBezTo>
                  <a:pt x="3434630" y="9437"/>
                  <a:pt x="3299718" y="28641"/>
                  <a:pt x="3029712" y="13716"/>
                </a:cubicBezTo>
                <a:cubicBezTo>
                  <a:pt x="2759706" y="-1209"/>
                  <a:pt x="2640159" y="22822"/>
                  <a:pt x="2299335" y="13716"/>
                </a:cubicBezTo>
                <a:cubicBezTo>
                  <a:pt x="1958511" y="4610"/>
                  <a:pt x="1801186" y="24413"/>
                  <a:pt x="1514856" y="13716"/>
                </a:cubicBezTo>
                <a:cubicBezTo>
                  <a:pt x="1228526" y="3019"/>
                  <a:pt x="1063509" y="-9877"/>
                  <a:pt x="892683" y="13716"/>
                </a:cubicBezTo>
                <a:cubicBezTo>
                  <a:pt x="721857" y="37309"/>
                  <a:pt x="186945" y="-25469"/>
                  <a:pt x="0" y="13716"/>
                </a:cubicBezTo>
                <a:cubicBezTo>
                  <a:pt x="-342" y="9537"/>
                  <a:pt x="-97" y="6817"/>
                  <a:pt x="0" y="0"/>
                </a:cubicBezTo>
                <a:close/>
              </a:path>
              <a:path w="5410200" h="13716"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10660" y="2787"/>
                  <a:pt x="5410166" y="9748"/>
                  <a:pt x="5410200" y="13716"/>
                </a:cubicBezTo>
                <a:cubicBezTo>
                  <a:pt x="5163327" y="36922"/>
                  <a:pt x="5008749" y="6121"/>
                  <a:pt x="4842129" y="13716"/>
                </a:cubicBezTo>
                <a:cubicBezTo>
                  <a:pt x="4675509" y="21311"/>
                  <a:pt x="4433401" y="-5187"/>
                  <a:pt x="4165854" y="13716"/>
                </a:cubicBezTo>
                <a:cubicBezTo>
                  <a:pt x="3898308" y="32619"/>
                  <a:pt x="3809032" y="-13282"/>
                  <a:pt x="3543681" y="13716"/>
                </a:cubicBezTo>
                <a:cubicBezTo>
                  <a:pt x="3278330" y="40714"/>
                  <a:pt x="3073876" y="-20489"/>
                  <a:pt x="2759202" y="13716"/>
                </a:cubicBezTo>
                <a:cubicBezTo>
                  <a:pt x="2444528" y="47921"/>
                  <a:pt x="2204144" y="-1200"/>
                  <a:pt x="1974723" y="13716"/>
                </a:cubicBezTo>
                <a:cubicBezTo>
                  <a:pt x="1745302" y="28632"/>
                  <a:pt x="1602335" y="26918"/>
                  <a:pt x="1406652" y="13716"/>
                </a:cubicBezTo>
                <a:cubicBezTo>
                  <a:pt x="1210969" y="514"/>
                  <a:pt x="923948" y="-1411"/>
                  <a:pt x="730377" y="13716"/>
                </a:cubicBezTo>
                <a:cubicBezTo>
                  <a:pt x="536806" y="28843"/>
                  <a:pt x="336496" y="-4713"/>
                  <a:pt x="0" y="13716"/>
                </a:cubicBezTo>
                <a:cubicBezTo>
                  <a:pt x="-535" y="9547"/>
                  <a:pt x="488" y="451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ED5CB76B-9A33-1679-B2FF-781177365849}"/>
              </a:ext>
            </a:extLst>
          </p:cNvPr>
          <p:cNvGraphicFramePr>
            <a:graphicFrameLocks noGrp="1"/>
          </p:cNvGraphicFramePr>
          <p:nvPr>
            <p:ph idx="1"/>
            <p:extLst>
              <p:ext uri="{D42A27DB-BD31-4B8C-83A1-F6EECF244321}">
                <p14:modId xmlns:p14="http://schemas.microsoft.com/office/powerpoint/2010/main" val="4232872169"/>
              </p:ext>
            </p:extLst>
          </p:nvPr>
        </p:nvGraphicFramePr>
        <p:xfrm>
          <a:off x="3486013" y="640822"/>
          <a:ext cx="5175384"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15825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169C2C-56DF-6AE1-C129-511881489230}"/>
              </a:ext>
            </a:extLst>
          </p:cNvPr>
          <p:cNvSpPr>
            <a:spLocks noGrp="1"/>
          </p:cNvSpPr>
          <p:nvPr>
            <p:ph type="title"/>
          </p:nvPr>
        </p:nvSpPr>
        <p:spPr>
          <a:xfrm>
            <a:off x="476250" y="640823"/>
            <a:ext cx="2563994" cy="5583148"/>
          </a:xfrm>
        </p:spPr>
        <p:txBody>
          <a:bodyPr anchor="ctr">
            <a:normAutofit/>
          </a:bodyPr>
          <a:lstStyle/>
          <a:p>
            <a:r>
              <a:rPr lang="en-US" sz="4700" b="1" dirty="0"/>
              <a:t>Why the GCC? Why Now?</a:t>
            </a:r>
            <a:br>
              <a:rPr lang="en-US" sz="4700" b="1" dirty="0"/>
            </a:br>
            <a:r>
              <a:rPr lang="en-US" sz="4700" b="1" dirty="0"/>
              <a:t>🐫</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44313" y="3465005"/>
            <a:ext cx="5410200" cy="13716"/>
          </a:xfrm>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09587" y="2854"/>
                  <a:pt x="5409791" y="9451"/>
                  <a:pt x="5410200" y="13716"/>
                </a:cubicBezTo>
                <a:cubicBezTo>
                  <a:pt x="5139060" y="2179"/>
                  <a:pt x="5121593" y="26463"/>
                  <a:pt x="4842129" y="13716"/>
                </a:cubicBezTo>
                <a:cubicBezTo>
                  <a:pt x="4562665" y="969"/>
                  <a:pt x="4448273" y="4915"/>
                  <a:pt x="4328160" y="13716"/>
                </a:cubicBezTo>
                <a:cubicBezTo>
                  <a:pt x="4208047" y="22517"/>
                  <a:pt x="3760936" y="17995"/>
                  <a:pt x="3597783" y="13716"/>
                </a:cubicBezTo>
                <a:cubicBezTo>
                  <a:pt x="3434630" y="9437"/>
                  <a:pt x="3299718" y="28641"/>
                  <a:pt x="3029712" y="13716"/>
                </a:cubicBezTo>
                <a:cubicBezTo>
                  <a:pt x="2759706" y="-1209"/>
                  <a:pt x="2640159" y="22822"/>
                  <a:pt x="2299335" y="13716"/>
                </a:cubicBezTo>
                <a:cubicBezTo>
                  <a:pt x="1958511" y="4610"/>
                  <a:pt x="1801186" y="24413"/>
                  <a:pt x="1514856" y="13716"/>
                </a:cubicBezTo>
                <a:cubicBezTo>
                  <a:pt x="1228526" y="3019"/>
                  <a:pt x="1063509" y="-9877"/>
                  <a:pt x="892683" y="13716"/>
                </a:cubicBezTo>
                <a:cubicBezTo>
                  <a:pt x="721857" y="37309"/>
                  <a:pt x="186945" y="-25469"/>
                  <a:pt x="0" y="13716"/>
                </a:cubicBezTo>
                <a:cubicBezTo>
                  <a:pt x="-342" y="9537"/>
                  <a:pt x="-97" y="6817"/>
                  <a:pt x="0" y="0"/>
                </a:cubicBezTo>
                <a:close/>
              </a:path>
              <a:path w="5410200" h="13716"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10660" y="2787"/>
                  <a:pt x="5410166" y="9748"/>
                  <a:pt x="5410200" y="13716"/>
                </a:cubicBezTo>
                <a:cubicBezTo>
                  <a:pt x="5163327" y="36922"/>
                  <a:pt x="5008749" y="6121"/>
                  <a:pt x="4842129" y="13716"/>
                </a:cubicBezTo>
                <a:cubicBezTo>
                  <a:pt x="4675509" y="21311"/>
                  <a:pt x="4433401" y="-5187"/>
                  <a:pt x="4165854" y="13716"/>
                </a:cubicBezTo>
                <a:cubicBezTo>
                  <a:pt x="3898308" y="32619"/>
                  <a:pt x="3809032" y="-13282"/>
                  <a:pt x="3543681" y="13716"/>
                </a:cubicBezTo>
                <a:cubicBezTo>
                  <a:pt x="3278330" y="40714"/>
                  <a:pt x="3073876" y="-20489"/>
                  <a:pt x="2759202" y="13716"/>
                </a:cubicBezTo>
                <a:cubicBezTo>
                  <a:pt x="2444528" y="47921"/>
                  <a:pt x="2204144" y="-1200"/>
                  <a:pt x="1974723" y="13716"/>
                </a:cubicBezTo>
                <a:cubicBezTo>
                  <a:pt x="1745302" y="28632"/>
                  <a:pt x="1602335" y="26918"/>
                  <a:pt x="1406652" y="13716"/>
                </a:cubicBezTo>
                <a:cubicBezTo>
                  <a:pt x="1210969" y="514"/>
                  <a:pt x="923948" y="-1411"/>
                  <a:pt x="730377" y="13716"/>
                </a:cubicBezTo>
                <a:cubicBezTo>
                  <a:pt x="536806" y="28843"/>
                  <a:pt x="336496" y="-4713"/>
                  <a:pt x="0" y="13716"/>
                </a:cubicBezTo>
                <a:cubicBezTo>
                  <a:pt x="-535" y="9547"/>
                  <a:pt x="488" y="451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2">
            <a:extLst>
              <a:ext uri="{FF2B5EF4-FFF2-40B4-BE49-F238E27FC236}">
                <a16:creationId xmlns:a16="http://schemas.microsoft.com/office/drawing/2014/main" id="{64B10E25-6CE1-8FCD-515C-AB82620B0732}"/>
              </a:ext>
            </a:extLst>
          </p:cNvPr>
          <p:cNvGraphicFramePr>
            <a:graphicFrameLocks noGrp="1"/>
          </p:cNvGraphicFramePr>
          <p:nvPr>
            <p:ph idx="1"/>
            <p:extLst>
              <p:ext uri="{D42A27DB-BD31-4B8C-83A1-F6EECF244321}">
                <p14:modId xmlns:p14="http://schemas.microsoft.com/office/powerpoint/2010/main" val="2651522560"/>
              </p:ext>
            </p:extLst>
          </p:nvPr>
        </p:nvGraphicFramePr>
        <p:xfrm>
          <a:off x="3486013" y="640822"/>
          <a:ext cx="5175384"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82018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C1D000-096F-BE87-AD09-0CE0B93A046F}"/>
              </a:ext>
            </a:extLst>
          </p:cNvPr>
          <p:cNvSpPr>
            <a:spLocks noGrp="1"/>
          </p:cNvSpPr>
          <p:nvPr>
            <p:ph type="title"/>
          </p:nvPr>
        </p:nvSpPr>
        <p:spPr>
          <a:xfrm>
            <a:off x="630936" y="256032"/>
            <a:ext cx="7879842" cy="1014984"/>
          </a:xfrm>
        </p:spPr>
        <p:txBody>
          <a:bodyPr anchor="b">
            <a:normAutofit fontScale="90000"/>
          </a:bodyPr>
          <a:lstStyle/>
          <a:p>
            <a:pPr>
              <a:lnSpc>
                <a:spcPct val="90000"/>
              </a:lnSpc>
            </a:pPr>
            <a:r>
              <a:rPr lang="en-US" sz="3600" b="1" dirty="0"/>
              <a:t>Bahrain Vision 2030: Health and Resilience🌴</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464" y="1634502"/>
            <a:ext cx="783869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30936" y="1538176"/>
            <a:ext cx="1405092"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4991BF29-565B-8755-8751-AA9BE343DE38}"/>
              </a:ext>
            </a:extLst>
          </p:cNvPr>
          <p:cNvGraphicFramePr>
            <a:graphicFrameLocks noGrp="1"/>
          </p:cNvGraphicFramePr>
          <p:nvPr>
            <p:ph idx="1"/>
            <p:extLst>
              <p:ext uri="{D42A27DB-BD31-4B8C-83A1-F6EECF244321}">
                <p14:modId xmlns:p14="http://schemas.microsoft.com/office/powerpoint/2010/main" val="1824953383"/>
              </p:ext>
            </p:extLst>
          </p:nvPr>
        </p:nvGraphicFramePr>
        <p:xfrm>
          <a:off x="628650" y="1926266"/>
          <a:ext cx="78867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3000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a:normAutofit/>
          </a:bodyPr>
          <a:lstStyle/>
          <a:p>
            <a:r>
              <a:rPr lang="en-US" sz="3500" b="1" dirty="0"/>
              <a:t>Introduction and Problem Statement📃</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836676" y="2481943"/>
            <a:ext cx="7626096" cy="3695020"/>
          </a:xfrm>
        </p:spPr>
        <p:txBody>
          <a:bodyPr>
            <a:normAutofit lnSpcReduction="10000"/>
          </a:bodyPr>
          <a:lstStyle/>
          <a:p>
            <a:pPr marL="0" indent="0">
              <a:buNone/>
            </a:pPr>
            <a:r>
              <a:rPr lang="en-US" sz="2800" dirty="0"/>
              <a:t>Noncommunicable diseases (NCDs) account for nearly half of global deaths. In the GCC, they pose an increasing strain on healthcare systems despite rising investments. This analysis evaluates whether GCC countries, are addressing this burden through preventive strategies aligned with Bahrain Vision 2030’s. Similar national visions across other GCC countries also emphasize long-term health and sustainability.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F04C16-E7D0-B42C-2EA5-3BB176FD2753}"/>
              </a:ext>
            </a:extLst>
          </p:cNvPr>
          <p:cNvSpPr>
            <a:spLocks noGrp="1"/>
          </p:cNvSpPr>
          <p:nvPr>
            <p:ph type="title"/>
          </p:nvPr>
        </p:nvSpPr>
        <p:spPr>
          <a:xfrm>
            <a:off x="628650" y="365125"/>
            <a:ext cx="7886700" cy="1325563"/>
          </a:xfrm>
        </p:spPr>
        <p:txBody>
          <a:bodyPr>
            <a:normAutofit/>
          </a:bodyPr>
          <a:lstStyle/>
          <a:p>
            <a:r>
              <a:rPr lang="en-US" sz="4700" b="1" dirty="0"/>
              <a:t>Aim and Scope 🎯</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1865313"/>
            <a:ext cx="7818120" cy="18288"/>
          </a:xfrm>
          <a:custGeom>
            <a:avLst/>
            <a:gdLst>
              <a:gd name="connsiteX0" fmla="*/ 0 w 7818120"/>
              <a:gd name="connsiteY0" fmla="*/ 0 h 18288"/>
              <a:gd name="connsiteX1" fmla="*/ 416966 w 7818120"/>
              <a:gd name="connsiteY1" fmla="*/ 0 h 18288"/>
              <a:gd name="connsiteX2" fmla="*/ 1146658 w 7818120"/>
              <a:gd name="connsiteY2" fmla="*/ 0 h 18288"/>
              <a:gd name="connsiteX3" fmla="*/ 1563624 w 7818120"/>
              <a:gd name="connsiteY3" fmla="*/ 0 h 18288"/>
              <a:gd name="connsiteX4" fmla="*/ 2136953 w 7818120"/>
              <a:gd name="connsiteY4" fmla="*/ 0 h 18288"/>
              <a:gd name="connsiteX5" fmla="*/ 2944825 w 7818120"/>
              <a:gd name="connsiteY5" fmla="*/ 0 h 18288"/>
              <a:gd name="connsiteX6" fmla="*/ 3596335 w 7818120"/>
              <a:gd name="connsiteY6" fmla="*/ 0 h 18288"/>
              <a:gd name="connsiteX7" fmla="*/ 4326026 w 7818120"/>
              <a:gd name="connsiteY7" fmla="*/ 0 h 18288"/>
              <a:gd name="connsiteX8" fmla="*/ 4899355 w 7818120"/>
              <a:gd name="connsiteY8" fmla="*/ 0 h 18288"/>
              <a:gd name="connsiteX9" fmla="*/ 5550865 w 7818120"/>
              <a:gd name="connsiteY9" fmla="*/ 0 h 18288"/>
              <a:gd name="connsiteX10" fmla="*/ 6358738 w 7818120"/>
              <a:gd name="connsiteY10" fmla="*/ 0 h 18288"/>
              <a:gd name="connsiteX11" fmla="*/ 6853885 w 7818120"/>
              <a:gd name="connsiteY11" fmla="*/ 0 h 18288"/>
              <a:gd name="connsiteX12" fmla="*/ 7818120 w 7818120"/>
              <a:gd name="connsiteY12" fmla="*/ 0 h 18288"/>
              <a:gd name="connsiteX13" fmla="*/ 7818120 w 7818120"/>
              <a:gd name="connsiteY13" fmla="*/ 18288 h 18288"/>
              <a:gd name="connsiteX14" fmla="*/ 7244791 w 7818120"/>
              <a:gd name="connsiteY14" fmla="*/ 18288 h 18288"/>
              <a:gd name="connsiteX15" fmla="*/ 6827825 w 7818120"/>
              <a:gd name="connsiteY15" fmla="*/ 18288 h 18288"/>
              <a:gd name="connsiteX16" fmla="*/ 6176315 w 7818120"/>
              <a:gd name="connsiteY16" fmla="*/ 18288 h 18288"/>
              <a:gd name="connsiteX17" fmla="*/ 5681167 w 7818120"/>
              <a:gd name="connsiteY17" fmla="*/ 18288 h 18288"/>
              <a:gd name="connsiteX18" fmla="*/ 5029657 w 7818120"/>
              <a:gd name="connsiteY18" fmla="*/ 18288 h 18288"/>
              <a:gd name="connsiteX19" fmla="*/ 4378147 w 7818120"/>
              <a:gd name="connsiteY19" fmla="*/ 18288 h 18288"/>
              <a:gd name="connsiteX20" fmla="*/ 3726637 w 7818120"/>
              <a:gd name="connsiteY20" fmla="*/ 18288 h 18288"/>
              <a:gd name="connsiteX21" fmla="*/ 3075127 w 7818120"/>
              <a:gd name="connsiteY21" fmla="*/ 18288 h 18288"/>
              <a:gd name="connsiteX22" fmla="*/ 2501798 w 7818120"/>
              <a:gd name="connsiteY22" fmla="*/ 18288 h 18288"/>
              <a:gd name="connsiteX23" fmla="*/ 1772107 w 7818120"/>
              <a:gd name="connsiteY23" fmla="*/ 18288 h 18288"/>
              <a:gd name="connsiteX24" fmla="*/ 1120597 w 7818120"/>
              <a:gd name="connsiteY24" fmla="*/ 18288 h 18288"/>
              <a:gd name="connsiteX25" fmla="*/ 0 w 7818120"/>
              <a:gd name="connsiteY25" fmla="*/ 18288 h 18288"/>
              <a:gd name="connsiteX26" fmla="*/ 0 w 7818120"/>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818120" h="18288" fill="none" extrusionOk="0">
                <a:moveTo>
                  <a:pt x="0" y="0"/>
                </a:moveTo>
                <a:cubicBezTo>
                  <a:pt x="121520" y="-12182"/>
                  <a:pt x="211324" y="18247"/>
                  <a:pt x="416966" y="0"/>
                </a:cubicBezTo>
                <a:cubicBezTo>
                  <a:pt x="622608" y="-18247"/>
                  <a:pt x="891241" y="-13744"/>
                  <a:pt x="1146658" y="0"/>
                </a:cubicBezTo>
                <a:cubicBezTo>
                  <a:pt x="1402075" y="13744"/>
                  <a:pt x="1378880" y="-8543"/>
                  <a:pt x="1563624" y="0"/>
                </a:cubicBezTo>
                <a:cubicBezTo>
                  <a:pt x="1748368" y="8543"/>
                  <a:pt x="1972300" y="7443"/>
                  <a:pt x="2136953" y="0"/>
                </a:cubicBezTo>
                <a:cubicBezTo>
                  <a:pt x="2301606" y="-7443"/>
                  <a:pt x="2679634" y="12382"/>
                  <a:pt x="2944825" y="0"/>
                </a:cubicBezTo>
                <a:cubicBezTo>
                  <a:pt x="3210016" y="-12382"/>
                  <a:pt x="3409232" y="17967"/>
                  <a:pt x="3596335" y="0"/>
                </a:cubicBezTo>
                <a:cubicBezTo>
                  <a:pt x="3783438" y="-17967"/>
                  <a:pt x="4002523" y="-28578"/>
                  <a:pt x="4326026" y="0"/>
                </a:cubicBezTo>
                <a:cubicBezTo>
                  <a:pt x="4649529" y="28578"/>
                  <a:pt x="4777384" y="-3624"/>
                  <a:pt x="4899355" y="0"/>
                </a:cubicBezTo>
                <a:cubicBezTo>
                  <a:pt x="5021326" y="3624"/>
                  <a:pt x="5317653" y="1281"/>
                  <a:pt x="5550865" y="0"/>
                </a:cubicBezTo>
                <a:cubicBezTo>
                  <a:pt x="5784077" y="-1281"/>
                  <a:pt x="6142956" y="-39637"/>
                  <a:pt x="6358738" y="0"/>
                </a:cubicBezTo>
                <a:cubicBezTo>
                  <a:pt x="6574520" y="39637"/>
                  <a:pt x="6724785" y="-4460"/>
                  <a:pt x="6853885" y="0"/>
                </a:cubicBezTo>
                <a:cubicBezTo>
                  <a:pt x="6982985" y="4460"/>
                  <a:pt x="7403044" y="-1955"/>
                  <a:pt x="7818120" y="0"/>
                </a:cubicBezTo>
                <a:cubicBezTo>
                  <a:pt x="7817988" y="7702"/>
                  <a:pt x="7817908" y="13511"/>
                  <a:pt x="7818120" y="18288"/>
                </a:cubicBezTo>
                <a:cubicBezTo>
                  <a:pt x="7698847" y="-3267"/>
                  <a:pt x="7390924" y="22979"/>
                  <a:pt x="7244791" y="18288"/>
                </a:cubicBezTo>
                <a:cubicBezTo>
                  <a:pt x="7098658" y="13597"/>
                  <a:pt x="6952735" y="29357"/>
                  <a:pt x="6827825" y="18288"/>
                </a:cubicBezTo>
                <a:cubicBezTo>
                  <a:pt x="6702915" y="7219"/>
                  <a:pt x="6338661" y="34530"/>
                  <a:pt x="6176315" y="18288"/>
                </a:cubicBezTo>
                <a:cubicBezTo>
                  <a:pt x="6013969" y="2047"/>
                  <a:pt x="5850602" y="6362"/>
                  <a:pt x="5681167" y="18288"/>
                </a:cubicBezTo>
                <a:cubicBezTo>
                  <a:pt x="5511732" y="30214"/>
                  <a:pt x="5312143" y="419"/>
                  <a:pt x="5029657" y="18288"/>
                </a:cubicBezTo>
                <a:cubicBezTo>
                  <a:pt x="4747171" y="36158"/>
                  <a:pt x="4655062" y="30740"/>
                  <a:pt x="4378147" y="18288"/>
                </a:cubicBezTo>
                <a:cubicBezTo>
                  <a:pt x="4101232" y="5837"/>
                  <a:pt x="4037646" y="44706"/>
                  <a:pt x="3726637" y="18288"/>
                </a:cubicBezTo>
                <a:cubicBezTo>
                  <a:pt x="3415628" y="-8130"/>
                  <a:pt x="3321756" y="45507"/>
                  <a:pt x="3075127" y="18288"/>
                </a:cubicBezTo>
                <a:cubicBezTo>
                  <a:pt x="2828498" y="-8931"/>
                  <a:pt x="2684733" y="14853"/>
                  <a:pt x="2501798" y="18288"/>
                </a:cubicBezTo>
                <a:cubicBezTo>
                  <a:pt x="2318863" y="21723"/>
                  <a:pt x="2121844" y="-13013"/>
                  <a:pt x="1772107" y="18288"/>
                </a:cubicBezTo>
                <a:cubicBezTo>
                  <a:pt x="1422370" y="49589"/>
                  <a:pt x="1431548" y="31666"/>
                  <a:pt x="1120597" y="18288"/>
                </a:cubicBezTo>
                <a:cubicBezTo>
                  <a:pt x="809646" y="4911"/>
                  <a:pt x="246393" y="56240"/>
                  <a:pt x="0" y="18288"/>
                </a:cubicBezTo>
                <a:cubicBezTo>
                  <a:pt x="129" y="13298"/>
                  <a:pt x="-675" y="6857"/>
                  <a:pt x="0" y="0"/>
                </a:cubicBezTo>
                <a:close/>
              </a:path>
              <a:path w="7818120" h="18288" stroke="0" extrusionOk="0">
                <a:moveTo>
                  <a:pt x="0" y="0"/>
                </a:moveTo>
                <a:cubicBezTo>
                  <a:pt x="177487" y="-4302"/>
                  <a:pt x="287499" y="4997"/>
                  <a:pt x="573329" y="0"/>
                </a:cubicBezTo>
                <a:cubicBezTo>
                  <a:pt x="859159" y="-4997"/>
                  <a:pt x="821965" y="-336"/>
                  <a:pt x="990295" y="0"/>
                </a:cubicBezTo>
                <a:cubicBezTo>
                  <a:pt x="1158625" y="336"/>
                  <a:pt x="1587918" y="-4681"/>
                  <a:pt x="1798168" y="0"/>
                </a:cubicBezTo>
                <a:cubicBezTo>
                  <a:pt x="2008418" y="4681"/>
                  <a:pt x="2088841" y="-2754"/>
                  <a:pt x="2371496" y="0"/>
                </a:cubicBezTo>
                <a:cubicBezTo>
                  <a:pt x="2654151" y="2754"/>
                  <a:pt x="2701462" y="-24976"/>
                  <a:pt x="2944825" y="0"/>
                </a:cubicBezTo>
                <a:cubicBezTo>
                  <a:pt x="3188188" y="24976"/>
                  <a:pt x="3511636" y="25407"/>
                  <a:pt x="3752698" y="0"/>
                </a:cubicBezTo>
                <a:cubicBezTo>
                  <a:pt x="3993760" y="-25407"/>
                  <a:pt x="4107153" y="6432"/>
                  <a:pt x="4247845" y="0"/>
                </a:cubicBezTo>
                <a:cubicBezTo>
                  <a:pt x="4388537" y="-6432"/>
                  <a:pt x="4835598" y="-5108"/>
                  <a:pt x="5055718" y="0"/>
                </a:cubicBezTo>
                <a:cubicBezTo>
                  <a:pt x="5275838" y="5108"/>
                  <a:pt x="5461006" y="-24536"/>
                  <a:pt x="5863590" y="0"/>
                </a:cubicBezTo>
                <a:cubicBezTo>
                  <a:pt x="6266174" y="24536"/>
                  <a:pt x="6355549" y="-19657"/>
                  <a:pt x="6515100" y="0"/>
                </a:cubicBezTo>
                <a:cubicBezTo>
                  <a:pt x="6674651" y="19657"/>
                  <a:pt x="7275423" y="-57462"/>
                  <a:pt x="7818120" y="0"/>
                </a:cubicBezTo>
                <a:cubicBezTo>
                  <a:pt x="7818132" y="8833"/>
                  <a:pt x="7818660" y="9830"/>
                  <a:pt x="7818120" y="18288"/>
                </a:cubicBezTo>
                <a:cubicBezTo>
                  <a:pt x="7610240" y="4606"/>
                  <a:pt x="7521789" y="7721"/>
                  <a:pt x="7401154" y="18288"/>
                </a:cubicBezTo>
                <a:cubicBezTo>
                  <a:pt x="7280519" y="28855"/>
                  <a:pt x="6930719" y="4225"/>
                  <a:pt x="6593281" y="18288"/>
                </a:cubicBezTo>
                <a:cubicBezTo>
                  <a:pt x="6255843" y="32351"/>
                  <a:pt x="6286682" y="1162"/>
                  <a:pt x="6098134" y="18288"/>
                </a:cubicBezTo>
                <a:cubicBezTo>
                  <a:pt x="5909586" y="35414"/>
                  <a:pt x="5602789" y="48596"/>
                  <a:pt x="5446624" y="18288"/>
                </a:cubicBezTo>
                <a:cubicBezTo>
                  <a:pt x="5290459" y="-12020"/>
                  <a:pt x="4917039" y="21960"/>
                  <a:pt x="4638751" y="18288"/>
                </a:cubicBezTo>
                <a:cubicBezTo>
                  <a:pt x="4360463" y="14616"/>
                  <a:pt x="4304690" y="5450"/>
                  <a:pt x="3987241" y="18288"/>
                </a:cubicBezTo>
                <a:cubicBezTo>
                  <a:pt x="3669792" y="31127"/>
                  <a:pt x="3758742" y="32551"/>
                  <a:pt x="3570275" y="18288"/>
                </a:cubicBezTo>
                <a:cubicBezTo>
                  <a:pt x="3381808" y="4025"/>
                  <a:pt x="3267153" y="36200"/>
                  <a:pt x="3075127" y="18288"/>
                </a:cubicBezTo>
                <a:cubicBezTo>
                  <a:pt x="2883101" y="376"/>
                  <a:pt x="2665825" y="10973"/>
                  <a:pt x="2267255" y="18288"/>
                </a:cubicBezTo>
                <a:cubicBezTo>
                  <a:pt x="1868685" y="25603"/>
                  <a:pt x="1884698" y="28410"/>
                  <a:pt x="1615745" y="18288"/>
                </a:cubicBezTo>
                <a:cubicBezTo>
                  <a:pt x="1346792" y="8167"/>
                  <a:pt x="1320952" y="10430"/>
                  <a:pt x="1120597" y="18288"/>
                </a:cubicBezTo>
                <a:cubicBezTo>
                  <a:pt x="920242" y="26146"/>
                  <a:pt x="556507" y="50790"/>
                  <a:pt x="0" y="18288"/>
                </a:cubicBezTo>
                <a:cubicBezTo>
                  <a:pt x="74" y="14054"/>
                  <a:pt x="-46" y="699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24ABB5B3-8E77-FBC8-8305-D9E084666E84}"/>
              </a:ext>
            </a:extLst>
          </p:cNvPr>
          <p:cNvGraphicFramePr>
            <a:graphicFrameLocks noGrp="1"/>
          </p:cNvGraphicFramePr>
          <p:nvPr>
            <p:ph idx="1"/>
            <p:extLst>
              <p:ext uri="{D42A27DB-BD31-4B8C-83A1-F6EECF244321}">
                <p14:modId xmlns:p14="http://schemas.microsoft.com/office/powerpoint/2010/main" val="3857959740"/>
              </p:ext>
            </p:extLst>
          </p:nvPr>
        </p:nvGraphicFramePr>
        <p:xfrm>
          <a:off x="628650" y="2228087"/>
          <a:ext cx="78867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95936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FB614ECF-DD36-0F49-3634-04A338B612A2}"/>
              </a:ext>
            </a:extLst>
          </p:cNvPr>
          <p:cNvSpPr>
            <a:spLocks noGrp="1"/>
          </p:cNvSpPr>
          <p:nvPr>
            <p:ph type="title"/>
          </p:nvPr>
        </p:nvSpPr>
        <p:spPr>
          <a:xfrm>
            <a:off x="359545" y="1070800"/>
            <a:ext cx="2954766" cy="5583126"/>
          </a:xfrm>
        </p:spPr>
        <p:txBody>
          <a:bodyPr>
            <a:normAutofit/>
          </a:bodyPr>
          <a:lstStyle/>
          <a:p>
            <a:r>
              <a:rPr lang="en-US" sz="6000" b="1" dirty="0"/>
              <a:t>Datasets</a:t>
            </a:r>
            <a:br>
              <a:rPr lang="en-US" sz="6000" b="1" dirty="0"/>
            </a:br>
            <a:r>
              <a:rPr lang="en-US" sz="6000" b="1" dirty="0"/>
              <a:t>💾</a:t>
            </a:r>
          </a:p>
        </p:txBody>
      </p:sp>
      <p:cxnSp>
        <p:nvCxnSpPr>
          <p:cNvPr id="11" name="Straight Connector 1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6039"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8912A0DD-B5DC-E5CA-61FF-E92BEA33135E}"/>
              </a:ext>
            </a:extLst>
          </p:cNvPr>
          <p:cNvGraphicFramePr>
            <a:graphicFrameLocks noGrp="1"/>
          </p:cNvGraphicFramePr>
          <p:nvPr>
            <p:ph idx="1"/>
            <p:extLst>
              <p:ext uri="{D42A27DB-BD31-4B8C-83A1-F6EECF244321}">
                <p14:modId xmlns:p14="http://schemas.microsoft.com/office/powerpoint/2010/main" val="2316492941"/>
              </p:ext>
            </p:extLst>
          </p:nvPr>
        </p:nvGraphicFramePr>
        <p:xfrm>
          <a:off x="3831401" y="1070800"/>
          <a:ext cx="4683949"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72275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08610" y="991443"/>
            <a:ext cx="3332365" cy="1087819"/>
          </a:xfrm>
        </p:spPr>
        <p:txBody>
          <a:bodyPr anchor="b">
            <a:normAutofit/>
          </a:bodyPr>
          <a:lstStyle/>
          <a:p>
            <a:r>
              <a:rPr lang="en-US" sz="3200" b="1" dirty="0"/>
              <a:t>Global Mortality Landscape🌄</a:t>
            </a:r>
          </a:p>
        </p:txBody>
      </p:sp>
      <p:sp>
        <p:nvSpPr>
          <p:cNvPr id="30" name="Rectangle 29">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77773" y="456519"/>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1" name="Rectangle 30">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610" y="2285541"/>
            <a:ext cx="32918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308610" y="2684095"/>
            <a:ext cx="3332365" cy="3492868"/>
          </a:xfrm>
        </p:spPr>
        <p:txBody>
          <a:bodyPr>
            <a:normAutofit/>
          </a:bodyPr>
          <a:lstStyle/>
          <a:p>
            <a:pPr marL="0" indent="0">
              <a:buNone/>
            </a:pPr>
            <a:r>
              <a:rPr lang="en-US" sz="2400" dirty="0"/>
              <a:t>Globally, NCDs account for a substantial number of deaths. Understanding their impact across regions highlights the need for effective long-term prevention strategies. COVID-19 caused a shift (~8%)</a:t>
            </a:r>
          </a:p>
        </p:txBody>
      </p:sp>
      <p:pic>
        <p:nvPicPr>
          <p:cNvPr id="6" name="Picture 5">
            <a:extLst>
              <a:ext uri="{FF2B5EF4-FFF2-40B4-BE49-F238E27FC236}">
                <a16:creationId xmlns:a16="http://schemas.microsoft.com/office/drawing/2014/main" id="{1316D344-2662-B935-A4DF-15DAF5931AEC}"/>
              </a:ext>
            </a:extLst>
          </p:cNvPr>
          <p:cNvPicPr>
            <a:picLocks noChangeAspect="1"/>
          </p:cNvPicPr>
          <p:nvPr/>
        </p:nvPicPr>
        <p:blipFill>
          <a:blip r:embed="rId2"/>
          <a:stretch>
            <a:fillRect/>
          </a:stretch>
        </p:blipFill>
        <p:spPr>
          <a:xfrm>
            <a:off x="3640975" y="2459528"/>
            <a:ext cx="5475756" cy="350431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11073</TotalTime>
  <Words>763</Words>
  <Application>Microsoft Office PowerPoint</Application>
  <PresentationFormat>On-screen Show (4:3)</PresentationFormat>
  <Paragraphs>74</Paragraphs>
  <Slides>20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The Silent Burden: Uncovering NCD Mortality in the GCC</vt:lpstr>
      <vt:lpstr>PowerPoint Presentation</vt:lpstr>
      <vt:lpstr>Why Focus on NCDs? 🏥</vt:lpstr>
      <vt:lpstr>Why the GCC? Why Now? 🐫</vt:lpstr>
      <vt:lpstr>Bahrain Vision 2030: Health and Resilience🌴</vt:lpstr>
      <vt:lpstr>Introduction and Problem Statement📃</vt:lpstr>
      <vt:lpstr>Aim and Scope 🎯</vt:lpstr>
      <vt:lpstr>Datasets 💾</vt:lpstr>
      <vt:lpstr>Global Mortality Landscape🌄</vt:lpstr>
      <vt:lpstr>Country-Level Variation in the GCC Deaths💀</vt:lpstr>
      <vt:lpstr>NCD Death category breakdown💀</vt:lpstr>
      <vt:lpstr>Regional Comparison of NCD Deaths 🌍</vt:lpstr>
      <vt:lpstr>Demographic Insights: Age and Sex 🚹🚺</vt:lpstr>
      <vt:lpstr>Underlying Risk Factors in the GCC⛔</vt:lpstr>
      <vt:lpstr>Decoupling Risk from Outcomes 📉</vt:lpstr>
      <vt:lpstr>Health Spending versus Health Outcomes💵</vt:lpstr>
      <vt:lpstr>Policy Implementation Gaps📑</vt:lpstr>
      <vt:lpstr>Recommendations ⚖</vt:lpstr>
      <vt:lpstr>Limitations and Future Considerations 🚫</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Mohamed Alqallaf</dc:creator>
  <cp:keywords/>
  <dc:description>generated using python-pptx</dc:description>
  <cp:lastModifiedBy>Mohamed Alqallaf</cp:lastModifiedBy>
  <cp:revision>3</cp:revision>
  <dcterms:created xsi:type="dcterms:W3CDTF">2013-01-27T09:14:16Z</dcterms:created>
  <dcterms:modified xsi:type="dcterms:W3CDTF">2025-07-01T12:52:56Z</dcterms:modified>
  <cp:category/>
</cp:coreProperties>
</file>